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70" r:id="rId6"/>
    <p:sldId id="263" r:id="rId7"/>
    <p:sldId id="294" r:id="rId8"/>
    <p:sldId id="291" r:id="rId9"/>
    <p:sldId id="293" r:id="rId10"/>
    <p:sldId id="295" r:id="rId11"/>
    <p:sldId id="292" r:id="rId12"/>
    <p:sldId id="296" r:id="rId13"/>
    <p:sldId id="297" r:id="rId14"/>
    <p:sldId id="298" r:id="rId15"/>
    <p:sldId id="310" r:id="rId16"/>
    <p:sldId id="299" r:id="rId17"/>
    <p:sldId id="300" r:id="rId18"/>
    <p:sldId id="301" r:id="rId19"/>
    <p:sldId id="303" r:id="rId20"/>
    <p:sldId id="302" r:id="rId21"/>
    <p:sldId id="305" r:id="rId22"/>
    <p:sldId id="304" r:id="rId23"/>
    <p:sldId id="307" r:id="rId24"/>
    <p:sldId id="306" r:id="rId25"/>
    <p:sldId id="308" r:id="rId26"/>
    <p:sldId id="309" r:id="rId27"/>
    <p:sldId id="269" r:id="rId28"/>
    <p:sldId id="267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898"/>
    <a:srgbClr val="009900"/>
    <a:srgbClr val="00FF99"/>
    <a:srgbClr val="FFFFFF"/>
    <a:srgbClr val="33CC33"/>
    <a:srgbClr val="00CC66"/>
    <a:srgbClr val="A2B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D4054-5FA9-489F-A792-62F1B8FE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B2D11F-546F-49E8-96B7-B25362D7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1836D-A452-485A-A970-2C61DB69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56F0-6407-4D38-A2C5-D6694BFE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F21FCD-D886-4186-B42F-2B5C8522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41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2B636-7103-44DD-95DB-B11244ED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DD6A0C-22CB-4CB8-9D18-E3A258D7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53A768-72B3-400D-A924-99DCCE88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D298-43CF-4722-AC03-910E6F30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8B1C5B-A2C9-46AB-BBCE-EB0C75D4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48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9947C0-E1E2-4A90-A303-D8C416FFC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3DA9F3-03CB-44A0-9302-5DACD8D24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EAF7C2-E08E-464D-84E4-C23E7F8C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88785-DC0B-4CE8-ADD1-4766A6DC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E342A-73BD-4E77-AA4C-91EED1FA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77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212A5-51F8-4224-B1AB-E3315243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0F80B8-1665-4798-8F62-5D634981D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F5835-C6A7-4E4F-8D9E-913C03BB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12E266-7C13-41EA-AF5C-1FA2F0C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C7326-5483-4E9F-90B7-4FD27EE8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448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EC693-1F0A-4C9B-B259-85E17345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83C93C-BC2D-4A29-B21D-13D136D1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60AEF-CB67-4A94-BCDA-88547E5E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C66CA-EF89-4C66-8BA0-1CEDF8A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B8234-D5D0-41EB-A4E8-677FF737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99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03EF-BA5B-4F9B-90E4-D091ECA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C8145F-43DA-412C-B7A8-CEE49FCE4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9AF792-416B-4A0A-8BFE-51E36296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916FAF-B49A-4A6B-9E8D-F605A880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89F9D0-2BA4-4A74-8CB2-1D04EDD1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E8FA8-B3DA-4AE3-A3BD-0CF3A7A0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151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5EB3-F5FF-4C25-ABA1-60D64A87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B12E5-6E70-486D-AB58-964E5173F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CEA0EC-CA0D-4A79-9157-671C7BAF9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FD47E8-EC41-41F6-8805-728304410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B110D5-A38B-470E-8FD7-F64919C62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2B73A-D750-4512-9FBF-E8168EBC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B236B-BA13-4D01-AF17-AC51DAE2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FF3951-2A5A-4D1C-A74F-9A85E767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8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E9020-7173-44CB-A78F-13D7A556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76BCC-1BC8-4D23-84A7-B679DCA6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14174C-1731-45BF-BE32-7E16E8A6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D5CA8A-67C9-41BF-AF08-CF5BA07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438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A69938-C80F-4869-BF82-B03825DF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971A34-AA73-4E2A-B8C4-9835F91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C45756-60CB-4B6E-B97C-7607B6A5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760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4AE18-3E0C-4427-8210-597BEC12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ED775-F907-4C95-AB81-6D3A74DA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2CD65B-8D38-41BD-9D7D-5B055674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BE290-5987-4E51-9158-2BB6859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9AECF0-D036-41B9-A4D5-EE24439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3D72D8-CCD3-479F-A7ED-A78C15B2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519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65DD-6152-4E9A-A72B-A9C2FB1F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973710-3C30-4214-8097-D62F4C0A3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4B1ED5-01D2-45DB-B452-DC73F46A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3A0BE9-7D51-42E3-A172-F23B53CE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A4B2BD-47EC-4DFB-9481-B5781BC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269EA5-0BD2-4B72-8409-8A85B52A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73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5A78AF-7C2F-4A77-A68D-2BAD47C5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2719C-7D81-4E54-91A8-A568AB9C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95C6-4C05-4506-9F28-7B6D86B73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714F-4860-485A-8EE6-FFB01D0A40A5}" type="datetimeFigureOut">
              <a:rPr lang="es-CO" smtClean="0"/>
              <a:t>8/12/2022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DD62D-4854-4285-99A4-80A1CFA96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13ABF-74A8-4C11-8344-B19FC0CE0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58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hyperlink" Target="https://www-sciencedirect-com.ezproxy.unal.edu.co/topics/earth-and-planetary-sciences/inland-wat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hyperlink" Target="https://www-sciencedirect-com.ezproxy.unal.edu.co/topics/earth-and-planetary-sciences/near-infrar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itotenv.2021.14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ECOINF.2022.101783" TargetMode="External"/><Relationship Id="rId5" Type="http://schemas.openxmlformats.org/officeDocument/2006/relationships/hyperlink" Target="https://doi.org/10.1016/J.RSASE.2021.100644" TargetMode="External"/><Relationship Id="rId4" Type="http://schemas.openxmlformats.org/officeDocument/2006/relationships/hyperlink" Target="https://doi.org/10.1016/B978-0-12-294310-2.50023-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sciencedirect.com/science/article/pii/S0272771417307783#bib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272771417307783#bib2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13" name="Google Shape;89;p1">
            <a:extLst>
              <a:ext uri="{FF2B5EF4-FFF2-40B4-BE49-F238E27FC236}">
                <a16:creationId xmlns:a16="http://schemas.microsoft.com/office/drawing/2014/main" id="{31DFC46F-993A-45B2-9A48-101C68DC445E}"/>
              </a:ext>
            </a:extLst>
          </p:cNvPr>
          <p:cNvSpPr txBox="1"/>
          <p:nvPr/>
        </p:nvSpPr>
        <p:spPr>
          <a:xfrm>
            <a:off x="4637221" y="867812"/>
            <a:ext cx="7282749" cy="496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s-E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oppins"/>
              </a:rPr>
              <a:t>Detectar grupos de algas  combinando la reflectancia de imágenes sentinel 2 con clorofilas a, b y c en un humedal.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endParaRPr lang="es-ES" sz="2300" b="1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Cesar Padilla Mendoza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s-CO"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Machine Learning aplicado a geociencias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Sede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Medellín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Facultad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de Minas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2022</a:t>
            </a:r>
            <a:endParaRPr sz="23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5E536E-E73B-4D61-99BC-BDF4D432C79B}"/>
              </a:ext>
            </a:extLst>
          </p:cNvPr>
          <p:cNvSpPr/>
          <p:nvPr/>
        </p:nvSpPr>
        <p:spPr>
          <a:xfrm>
            <a:off x="0" y="0"/>
            <a:ext cx="12192000" cy="559157"/>
          </a:xfrm>
          <a:prstGeom prst="rect">
            <a:avLst/>
          </a:prstGeom>
          <a:gradFill flip="none" rotWithShape="1">
            <a:gsLst>
              <a:gs pos="0">
                <a:srgbClr val="A2BE54">
                  <a:tint val="66000"/>
                  <a:satMod val="160000"/>
                </a:srgbClr>
              </a:gs>
              <a:gs pos="6000">
                <a:srgbClr val="A2BE54">
                  <a:tint val="44500"/>
                  <a:satMod val="160000"/>
                </a:srgbClr>
              </a:gs>
              <a:gs pos="100000">
                <a:srgbClr val="A2BE54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CE0D57-F36E-4591-BD9D-FAACCC91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1" y="754593"/>
            <a:ext cx="4393802" cy="3116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5E26AD-BEE4-FF44-0BE2-B256EC80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0" y="3753670"/>
            <a:ext cx="3994029" cy="2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199E2CE-AC2F-E630-DE15-6DBD4E56F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153" y="716881"/>
            <a:ext cx="6538527" cy="48543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559056" y="65213"/>
            <a:ext cx="322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CON INTERCEPCIÓN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58F319-7A3F-4042-5F8E-B9BA10EB0F38}"/>
              </a:ext>
            </a:extLst>
          </p:cNvPr>
          <p:cNvSpPr txBox="1"/>
          <p:nvPr/>
        </p:nvSpPr>
        <p:spPr>
          <a:xfrm>
            <a:off x="591879" y="2276874"/>
            <a:ext cx="2833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R-squared           :      0.416</a:t>
            </a:r>
          </a:p>
          <a:p>
            <a:r>
              <a:rPr lang="en-US" sz="1600" b="1" dirty="0"/>
              <a:t>Adjusted R-squared  :      0.376</a:t>
            </a:r>
            <a:endParaRPr lang="es-CO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9309EE8-4961-EF2B-AC07-BA90D06277FF}"/>
                  </a:ext>
                </a:extLst>
              </p:cNvPr>
              <p:cNvSpPr txBox="1"/>
              <p:nvPr/>
            </p:nvSpPr>
            <p:spPr>
              <a:xfrm>
                <a:off x="1376321" y="3625999"/>
                <a:ext cx="4945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9309EE8-4961-EF2B-AC07-BA90D062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21" y="3625999"/>
                <a:ext cx="4945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C33F42E-1213-ED1B-B3F1-84FAAD73007E}"/>
                  </a:ext>
                </a:extLst>
              </p:cNvPr>
              <p:cNvSpPr txBox="1"/>
              <p:nvPr/>
            </p:nvSpPr>
            <p:spPr>
              <a:xfrm>
                <a:off x="1778091" y="4041900"/>
                <a:ext cx="69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C33F42E-1213-ED1B-B3F1-84FAAD73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91" y="4041900"/>
                <a:ext cx="6927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DD6EE1-0B46-4563-0269-C8DAF11B7540}"/>
                  </a:ext>
                </a:extLst>
              </p:cNvPr>
              <p:cNvSpPr txBox="1"/>
              <p:nvPr/>
            </p:nvSpPr>
            <p:spPr>
              <a:xfrm>
                <a:off x="1833436" y="3609844"/>
                <a:ext cx="637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DD6EE1-0B46-4563-0269-C8DAF11B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436" y="3609844"/>
                <a:ext cx="6373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A6210E9-877E-6769-82D1-26C7350B42EC}"/>
                  </a:ext>
                </a:extLst>
              </p:cNvPr>
              <p:cNvSpPr txBox="1"/>
              <p:nvPr/>
            </p:nvSpPr>
            <p:spPr>
              <a:xfrm>
                <a:off x="1387098" y="4041900"/>
                <a:ext cx="516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A6210E9-877E-6769-82D1-26C7350B4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098" y="4041900"/>
                <a:ext cx="5166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ángulo 15">
            <a:extLst>
              <a:ext uri="{FF2B5EF4-FFF2-40B4-BE49-F238E27FC236}">
                <a16:creationId xmlns:a16="http://schemas.microsoft.com/office/drawing/2014/main" id="{F8DF5269-CF71-630D-4EF0-FB3AF1B61C18}"/>
              </a:ext>
            </a:extLst>
          </p:cNvPr>
          <p:cNvSpPr/>
          <p:nvPr/>
        </p:nvSpPr>
        <p:spPr>
          <a:xfrm>
            <a:off x="5674936" y="1143819"/>
            <a:ext cx="985101" cy="248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E923CE-BDF5-86D9-8F86-9E054C3307D7}"/>
              </a:ext>
            </a:extLst>
          </p:cNvPr>
          <p:cNvSpPr/>
          <p:nvPr/>
        </p:nvSpPr>
        <p:spPr>
          <a:xfrm>
            <a:off x="1272555" y="3489704"/>
            <a:ext cx="1202527" cy="14737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A297256-FAB4-A8BA-76FB-544690DCA111}"/>
                  </a:ext>
                </a:extLst>
              </p:cNvPr>
              <p:cNvSpPr txBox="1"/>
              <p:nvPr/>
            </p:nvSpPr>
            <p:spPr>
              <a:xfrm>
                <a:off x="1482411" y="4410605"/>
                <a:ext cx="69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A297256-FAB4-A8BA-76FB-544690DC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411" y="4410605"/>
                <a:ext cx="692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75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6409EF-952E-D87D-E1DC-4C7072B7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37" y="595223"/>
            <a:ext cx="4294404" cy="29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165F1B7-AB3B-4D9A-B942-FAB6F062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77" y="595223"/>
            <a:ext cx="4436983" cy="30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B4C18D8-900D-316E-B5AF-A2066C00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699" y="3678702"/>
            <a:ext cx="4198642" cy="29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7BA347C-3E73-2AF9-F6E6-0089E77B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247" y="3664984"/>
            <a:ext cx="4242113" cy="29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36B0187-98C6-8894-DA9B-6836C634A1F0}"/>
                  </a:ext>
                </a:extLst>
              </p:cNvPr>
              <p:cNvSpPr txBox="1"/>
              <p:nvPr/>
            </p:nvSpPr>
            <p:spPr>
              <a:xfrm>
                <a:off x="3405434" y="3259828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𝒏𝑩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36B0187-98C6-8894-DA9B-6836C634A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434" y="3259828"/>
                <a:ext cx="109115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EC3E232-17DF-9E68-5ED3-FF5F75F062FC}"/>
                  </a:ext>
                </a:extLst>
              </p:cNvPr>
              <p:cNvSpPr txBox="1"/>
              <p:nvPr/>
            </p:nvSpPr>
            <p:spPr>
              <a:xfrm>
                <a:off x="8459773" y="3408455"/>
                <a:ext cx="627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EC3E232-17DF-9E68-5ED3-FF5F75F0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773" y="3408455"/>
                <a:ext cx="6276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98826BA-15B2-1AAE-E6F1-03CA9104438B}"/>
                  </a:ext>
                </a:extLst>
              </p:cNvPr>
              <p:cNvSpPr txBox="1"/>
              <p:nvPr/>
            </p:nvSpPr>
            <p:spPr>
              <a:xfrm>
                <a:off x="3484347" y="6344329"/>
                <a:ext cx="833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𝒑𝑩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98826BA-15B2-1AAE-E6F1-03CA91044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47" y="6344329"/>
                <a:ext cx="833772" cy="369332"/>
              </a:xfrm>
              <a:prstGeom prst="rect">
                <a:avLst/>
              </a:prstGeom>
              <a:blipFill>
                <a:blip r:embed="rId9"/>
                <a:stretch>
                  <a:fillRect l="-2206" r="-14706"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7544581-CF7A-EB0A-AAF3-C433AC9820DA}"/>
                  </a:ext>
                </a:extLst>
              </p:cNvPr>
              <p:cNvSpPr txBox="1"/>
              <p:nvPr/>
            </p:nvSpPr>
            <p:spPr>
              <a:xfrm>
                <a:off x="8400895" y="6357496"/>
                <a:ext cx="1018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𝒑𝑩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7544581-CF7A-EB0A-AAF3-C433AC98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895" y="6357496"/>
                <a:ext cx="1018547" cy="369332"/>
              </a:xfrm>
              <a:prstGeom prst="rect">
                <a:avLst/>
              </a:prstGeom>
              <a:blipFill>
                <a:blip r:embed="rId10"/>
                <a:stretch>
                  <a:fillRect l="-1198" r="-7186"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4920637-5DEA-6E49-9B69-C1A2ABB2C501}"/>
                  </a:ext>
                </a:extLst>
              </p:cNvPr>
              <p:cNvSpPr txBox="1"/>
              <p:nvPr/>
            </p:nvSpPr>
            <p:spPr>
              <a:xfrm>
                <a:off x="2861739" y="65314"/>
                <a:ext cx="7015276" cy="43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12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4920637-5DEA-6E49-9B69-C1A2ABB2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739" y="65314"/>
                <a:ext cx="7015276" cy="430824"/>
              </a:xfrm>
              <a:prstGeom prst="rect">
                <a:avLst/>
              </a:prstGeom>
              <a:blipFill>
                <a:blip r:embed="rId11"/>
                <a:stretch>
                  <a:fillRect t="-1429" r="-87" b="-1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4920637-5DEA-6E49-9B69-C1A2ABB2C501}"/>
                  </a:ext>
                </a:extLst>
              </p:cNvPr>
              <p:cNvSpPr txBox="1"/>
              <p:nvPr/>
            </p:nvSpPr>
            <p:spPr>
              <a:xfrm>
                <a:off x="462110" y="652704"/>
                <a:ext cx="61556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sz="16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16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sz="16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sz="1600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sz="16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6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sz="1600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/>
                          </m:sSub>
                        </m:e>
                      </m:func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 </m:t>
                      </m:r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 +</m:t>
                      </m:r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</m:t>
                      </m:r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sz="1600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12 +</m:t>
                      </m:r>
                      <m:r>
                        <a:rPr lang="es-CO" sz="16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sz="160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O" sz="160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sz="160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A4920637-5DEA-6E49-9B69-C1A2ABB2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0" y="652704"/>
                <a:ext cx="6155606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423E3D6B-07BB-6C56-45F8-16C7CA31C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3" y="1375664"/>
            <a:ext cx="6008754" cy="435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85CE5D-FAA8-EEEB-6576-FD9E899FD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"/>
          <a:stretch/>
        </p:blipFill>
        <p:spPr bwMode="auto">
          <a:xfrm>
            <a:off x="6617716" y="444038"/>
            <a:ext cx="4857750" cy="288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D057074-1771-5C89-ACAD-4DC7A96C5207}"/>
                  </a:ext>
                </a:extLst>
              </p:cNvPr>
              <p:cNvSpPr txBox="1"/>
              <p:nvPr/>
            </p:nvSpPr>
            <p:spPr>
              <a:xfrm>
                <a:off x="9046591" y="3244334"/>
                <a:ext cx="627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D057074-1771-5C89-ACAD-4DC7A96C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591" y="3244334"/>
                <a:ext cx="6276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>
            <a:extLst>
              <a:ext uri="{FF2B5EF4-FFF2-40B4-BE49-F238E27FC236}">
                <a16:creationId xmlns:a16="http://schemas.microsoft.com/office/drawing/2014/main" id="{7124F342-18F3-57A8-B0AD-2C092A772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9"/>
          <a:stretch/>
        </p:blipFill>
        <p:spPr bwMode="auto">
          <a:xfrm>
            <a:off x="6617716" y="3554596"/>
            <a:ext cx="4857750" cy="300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AB99370-A0A0-8F90-E773-50F4529B087C}"/>
                  </a:ext>
                </a:extLst>
              </p:cNvPr>
              <p:cNvSpPr txBox="1"/>
              <p:nvPr/>
            </p:nvSpPr>
            <p:spPr>
              <a:xfrm>
                <a:off x="8997396" y="6461901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𝒏𝑩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AB99370-A0A0-8F90-E773-50F4529B0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396" y="6461901"/>
                <a:ext cx="10911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E73CBD4-2153-0B72-E5EB-A3DE1E3299C2}"/>
              </a:ext>
            </a:extLst>
          </p:cNvPr>
          <p:cNvCxnSpPr/>
          <p:nvPr/>
        </p:nvCxnSpPr>
        <p:spPr>
          <a:xfrm flipV="1">
            <a:off x="1244044" y="2724346"/>
            <a:ext cx="4851956" cy="2330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E5116795-40B2-53D5-1618-BE1D0A438C9D}"/>
              </a:ext>
            </a:extLst>
          </p:cNvPr>
          <p:cNvSpPr txBox="1"/>
          <p:nvPr/>
        </p:nvSpPr>
        <p:spPr>
          <a:xfrm>
            <a:off x="8710821" y="0"/>
            <a:ext cx="166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ERRORES</a:t>
            </a:r>
          </a:p>
        </p:txBody>
      </p:sp>
    </p:spTree>
    <p:extLst>
      <p:ext uri="{BB962C8B-B14F-4D97-AF65-F5344CB8AC3E}">
        <p14:creationId xmlns:p14="http://schemas.microsoft.com/office/powerpoint/2010/main" val="2829973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116795-40B2-53D5-1618-BE1D0A438C9D}"/>
              </a:ext>
            </a:extLst>
          </p:cNvPr>
          <p:cNvSpPr txBox="1"/>
          <p:nvPr/>
        </p:nvSpPr>
        <p:spPr>
          <a:xfrm>
            <a:off x="4227899" y="-113908"/>
            <a:ext cx="4342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RESIDUOS NORMALIZADOS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8B6E90-5E38-4829-540C-8FEC2FBB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5" y="298984"/>
            <a:ext cx="4779102" cy="32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E1E76A-BE45-D333-6BE4-3E30D3CD9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477" y="441284"/>
            <a:ext cx="4186942" cy="308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1F8235-4C1F-FB41-31D6-B26ACDE408C3}"/>
              </a:ext>
            </a:extLst>
          </p:cNvPr>
          <p:cNvSpPr txBox="1"/>
          <p:nvPr/>
        </p:nvSpPr>
        <p:spPr>
          <a:xfrm>
            <a:off x="3721761" y="344874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Courier New" panose="02070309020205020404" pitchFamily="49" charset="0"/>
              </a:rPr>
              <a:t>The normality assumption may not hold</a:t>
            </a:r>
            <a:endParaRPr lang="es-CO" b="1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B0A9AD76-D19D-7983-E228-3A23BA98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442" y="3779703"/>
            <a:ext cx="460057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6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116795-40B2-53D5-1618-BE1D0A438C9D}"/>
              </a:ext>
            </a:extLst>
          </p:cNvPr>
          <p:cNvSpPr txBox="1"/>
          <p:nvPr/>
        </p:nvSpPr>
        <p:spPr>
          <a:xfrm>
            <a:off x="2092337" y="279474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METRICAS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45C320-43A2-1BAC-04CC-C75E0F24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1106085"/>
            <a:ext cx="6805250" cy="438188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EE95885-A809-006A-D45F-438D7A6791CF}"/>
              </a:ext>
            </a:extLst>
          </p:cNvPr>
          <p:cNvSpPr/>
          <p:nvPr/>
        </p:nvSpPr>
        <p:spPr>
          <a:xfrm>
            <a:off x="80121" y="4788817"/>
            <a:ext cx="2894029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5E24B70-3381-04E3-F555-F64CCF6CB442}"/>
              </a:ext>
            </a:extLst>
          </p:cNvPr>
          <p:cNvSpPr/>
          <p:nvPr/>
        </p:nvSpPr>
        <p:spPr>
          <a:xfrm>
            <a:off x="133991" y="3308023"/>
            <a:ext cx="2894029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BB5041-155C-894D-7CFB-AE438786F47F}"/>
              </a:ext>
            </a:extLst>
          </p:cNvPr>
          <p:cNvSpPr/>
          <p:nvPr/>
        </p:nvSpPr>
        <p:spPr>
          <a:xfrm>
            <a:off x="80120" y="1864135"/>
            <a:ext cx="2894029" cy="523220"/>
          </a:xfrm>
          <a:prstGeom prst="rect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82005-6C48-93A7-4FAA-16BF7B68707A}"/>
              </a:ext>
            </a:extLst>
          </p:cNvPr>
          <p:cNvSpPr txBox="1"/>
          <p:nvPr/>
        </p:nvSpPr>
        <p:spPr>
          <a:xfrm>
            <a:off x="7439157" y="34259"/>
            <a:ext cx="459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Lineal con </a:t>
            </a:r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Sklearn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8CF7EA01-FA40-1C0D-B801-2EE8DD0F2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49504"/>
              </p:ext>
            </p:extLst>
          </p:nvPr>
        </p:nvGraphicFramePr>
        <p:xfrm>
          <a:off x="6993111" y="1220883"/>
          <a:ext cx="4944166" cy="23329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72083">
                  <a:extLst>
                    <a:ext uri="{9D8B030D-6E8A-4147-A177-3AD203B41FA5}">
                      <a16:colId xmlns:a16="http://schemas.microsoft.com/office/drawing/2014/main" val="95108612"/>
                    </a:ext>
                  </a:extLst>
                </a:gridCol>
                <a:gridCol w="2472083">
                  <a:extLst>
                    <a:ext uri="{9D8B030D-6E8A-4147-A177-3AD203B41FA5}">
                      <a16:colId xmlns:a16="http://schemas.microsoft.com/office/drawing/2014/main" val="881758974"/>
                    </a:ext>
                  </a:extLst>
                </a:gridCol>
              </a:tblGrid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Intercepto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1.282860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28666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-0.37136214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78515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B8nB3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0.07554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01465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B5pB8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0.29807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3602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B2pB12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0.0110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07886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B3nB8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-0.07444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88651"/>
                  </a:ext>
                </a:extLst>
              </a:tr>
            </a:tbl>
          </a:graphicData>
        </a:graphic>
      </p:graphicFrame>
      <p:pic>
        <p:nvPicPr>
          <p:cNvPr id="20" name="Imagen 19">
            <a:extLst>
              <a:ext uri="{FF2B5EF4-FFF2-40B4-BE49-F238E27FC236}">
                <a16:creationId xmlns:a16="http://schemas.microsoft.com/office/drawing/2014/main" id="{72A41CF8-0875-BDCF-4A19-CB4C5CC77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020" y="5435504"/>
            <a:ext cx="5484850" cy="130921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2DC09C69-7204-4750-2001-CE1EE14710B2}"/>
              </a:ext>
            </a:extLst>
          </p:cNvPr>
          <p:cNvSpPr/>
          <p:nvPr/>
        </p:nvSpPr>
        <p:spPr>
          <a:xfrm>
            <a:off x="2762655" y="6528995"/>
            <a:ext cx="1789890" cy="1539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E50EF1F-C9A4-7712-CCC3-DB3DF27F810F}"/>
              </a:ext>
            </a:extLst>
          </p:cNvPr>
          <p:cNvSpPr txBox="1"/>
          <p:nvPr/>
        </p:nvSpPr>
        <p:spPr>
          <a:xfrm>
            <a:off x="4552545" y="4861312"/>
            <a:ext cx="1991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VALIDACIÓN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388CCE6-E0F8-6DB6-E9AD-ABEBDCB0B552}"/>
                  </a:ext>
                </a:extLst>
              </p:cNvPr>
              <p:cNvSpPr txBox="1"/>
              <p:nvPr/>
            </p:nvSpPr>
            <p:spPr>
              <a:xfrm>
                <a:off x="4828403" y="576599"/>
                <a:ext cx="7015276" cy="43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12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388CCE6-E0F8-6DB6-E9AD-ABEBDCB0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403" y="576599"/>
                <a:ext cx="7015276" cy="430824"/>
              </a:xfrm>
              <a:prstGeom prst="rect">
                <a:avLst/>
              </a:prstGeom>
              <a:blipFill>
                <a:blip r:embed="rId6"/>
                <a:stretch>
                  <a:fillRect t="-1429" r="-87" b="-1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1A5B401-0F70-B0AF-A8A6-ED1539128460}"/>
                  </a:ext>
                </a:extLst>
              </p:cNvPr>
              <p:cNvSpPr txBox="1"/>
              <p:nvPr/>
            </p:nvSpPr>
            <p:spPr>
              <a:xfrm>
                <a:off x="9044789" y="3883957"/>
                <a:ext cx="150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2=0.4819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1A5B401-0F70-B0AF-A8A6-ED1539128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789" y="3883957"/>
                <a:ext cx="15039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BD5CEF4-4590-5F74-DAAA-14792D028D30}"/>
                  </a:ext>
                </a:extLst>
              </p:cNvPr>
              <p:cNvSpPr txBox="1"/>
              <p:nvPr/>
            </p:nvSpPr>
            <p:spPr>
              <a:xfrm>
                <a:off x="8946493" y="4253289"/>
                <a:ext cx="1700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=0.0079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BD5CEF4-4590-5F74-DAAA-14792D02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93" y="4253289"/>
                <a:ext cx="17005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DE7085A-687F-7165-B595-119D49C74CA3}"/>
                  </a:ext>
                </a:extLst>
              </p:cNvPr>
              <p:cNvSpPr txBox="1"/>
              <p:nvPr/>
            </p:nvSpPr>
            <p:spPr>
              <a:xfrm>
                <a:off x="8946493" y="4629204"/>
                <a:ext cx="1596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=0.070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DE7085A-687F-7165-B595-119D49C74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493" y="4629204"/>
                <a:ext cx="159633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12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F782005-6C48-93A7-4FAA-16BF7B68707A}"/>
              </a:ext>
            </a:extLst>
          </p:cNvPr>
          <p:cNvSpPr txBox="1"/>
          <p:nvPr/>
        </p:nvSpPr>
        <p:spPr>
          <a:xfrm>
            <a:off x="4007800" y="0"/>
            <a:ext cx="459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Lineal con </a:t>
            </a:r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Sklearn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6" name="Tabla 16">
            <a:extLst>
              <a:ext uri="{FF2B5EF4-FFF2-40B4-BE49-F238E27FC236}">
                <a16:creationId xmlns:a16="http://schemas.microsoft.com/office/drawing/2014/main" id="{8CF7EA01-FA40-1C0D-B801-2EE8DD0F2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9530"/>
              </p:ext>
            </p:extLst>
          </p:nvPr>
        </p:nvGraphicFramePr>
        <p:xfrm>
          <a:off x="375494" y="1630059"/>
          <a:ext cx="4944166" cy="233294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72083">
                  <a:extLst>
                    <a:ext uri="{9D8B030D-6E8A-4147-A177-3AD203B41FA5}">
                      <a16:colId xmlns:a16="http://schemas.microsoft.com/office/drawing/2014/main" val="95108612"/>
                    </a:ext>
                  </a:extLst>
                </a:gridCol>
                <a:gridCol w="2472083">
                  <a:extLst>
                    <a:ext uri="{9D8B030D-6E8A-4147-A177-3AD203B41FA5}">
                      <a16:colId xmlns:a16="http://schemas.microsoft.com/office/drawing/2014/main" val="881758974"/>
                    </a:ext>
                  </a:extLst>
                </a:gridCol>
              </a:tblGrid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Intercepto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1.282860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628666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-0.37136214 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978515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B8nB3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0.07554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01465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B5pB8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0.29807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53602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B2pB12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0.0110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07886"/>
                  </a:ext>
                </a:extLst>
              </a:tr>
              <a:tr h="3888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/>
                        <a:t>B3nB8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b="0" dirty="0">
                          <a:solidFill>
                            <a:srgbClr val="212121"/>
                          </a:solidFill>
                          <a:effectLst/>
                        </a:rPr>
                        <a:t>-0.07444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6886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388CCE6-E0F8-6DB6-E9AD-ABEBDCB0B552}"/>
                  </a:ext>
                </a:extLst>
              </p:cNvPr>
              <p:cNvSpPr txBox="1"/>
              <p:nvPr/>
            </p:nvSpPr>
            <p:spPr>
              <a:xfrm>
                <a:off x="2189095" y="563548"/>
                <a:ext cx="7015276" cy="43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12 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9388CCE6-E0F8-6DB6-E9AD-ABEBDCB0B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095" y="563548"/>
                <a:ext cx="7015276" cy="4308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E99F07D-20B6-921A-A59E-272D8C5C8C0A}"/>
                  </a:ext>
                </a:extLst>
              </p:cNvPr>
              <p:cNvSpPr txBox="1"/>
              <p:nvPr/>
            </p:nvSpPr>
            <p:spPr>
              <a:xfrm>
                <a:off x="296484" y="4598690"/>
                <a:ext cx="1503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2=0.4819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DE99F07D-20B6-921A-A59E-272D8C5C8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84" y="4598690"/>
                <a:ext cx="150393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2C6C2D0-0B89-BD49-46E8-8415175D9F6B}"/>
                  </a:ext>
                </a:extLst>
              </p:cNvPr>
              <p:cNvSpPr txBox="1"/>
              <p:nvPr/>
            </p:nvSpPr>
            <p:spPr>
              <a:xfrm>
                <a:off x="198188" y="4968022"/>
                <a:ext cx="17005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=0.0079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52C6C2D0-0B89-BD49-46E8-8415175D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8" y="4968022"/>
                <a:ext cx="17005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C8581CE-8834-F4B3-9534-54D2620B9525}"/>
                  </a:ext>
                </a:extLst>
              </p:cNvPr>
              <p:cNvSpPr txBox="1"/>
              <p:nvPr/>
            </p:nvSpPr>
            <p:spPr>
              <a:xfrm>
                <a:off x="198188" y="5343937"/>
                <a:ext cx="1596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=0.070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C8581CE-8834-F4B3-9534-54D2620B9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8" y="5343937"/>
                <a:ext cx="15963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6F89AC49-B3DC-A189-8C52-3CA4E22F3172}"/>
              </a:ext>
            </a:extLst>
          </p:cNvPr>
          <p:cNvSpPr txBox="1"/>
          <p:nvPr/>
        </p:nvSpPr>
        <p:spPr>
          <a:xfrm>
            <a:off x="6096000" y="1624409"/>
            <a:ext cx="423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banda 8 está presente en los términos de la ecuación.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5027362-DA1F-418D-5D0A-F855BFA5CD62}"/>
                  </a:ext>
                </a:extLst>
              </p:cNvPr>
              <p:cNvSpPr txBox="1"/>
              <p:nvPr/>
            </p:nvSpPr>
            <p:spPr>
              <a:xfrm>
                <a:off x="6096000" y="2418727"/>
                <a:ext cx="42326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/>
                  <a:t>Infrarrojo cercano con longitudes 0.78 a 0.90 </a:t>
                </a:r>
                <a14:m>
                  <m:oMath xmlns:m="http://schemas.openxmlformats.org/officeDocument/2006/math">
                    <m:r>
                      <a:rPr lang="es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C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5027362-DA1F-418D-5D0A-F855BFA5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18727"/>
                <a:ext cx="4232635" cy="646331"/>
              </a:xfrm>
              <a:prstGeom prst="rect">
                <a:avLst/>
              </a:prstGeom>
              <a:blipFill>
                <a:blip r:embed="rId6"/>
                <a:stretch>
                  <a:fillRect l="-1153" t="-5660" b="-1415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E9236792-5405-1C53-8110-84CBFDE9CF80}"/>
              </a:ext>
            </a:extLst>
          </p:cNvPr>
          <p:cNvSpPr txBox="1"/>
          <p:nvPr/>
        </p:nvSpPr>
        <p:spPr>
          <a:xfrm>
            <a:off x="6047602" y="3269667"/>
            <a:ext cx="41360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0" dirty="0">
                <a:effectLst/>
                <a:latin typeface="NexusSerif"/>
              </a:rPr>
              <a:t>Se ha demostrado que las combinaciones de bandas de NIR (B8), rojo(B4 o B5) y verde (B3) en los sensores </a:t>
            </a:r>
            <a:r>
              <a:rPr lang="es-MX" b="0" i="0" dirty="0" err="1">
                <a:effectLst/>
                <a:latin typeface="NexusSerif"/>
              </a:rPr>
              <a:t>Sentinel</a:t>
            </a:r>
            <a:r>
              <a:rPr lang="es-MX" b="0" i="0" dirty="0">
                <a:effectLst/>
                <a:latin typeface="NexusSerif"/>
              </a:rPr>
              <a:t> recuperan </a:t>
            </a:r>
            <a:r>
              <a:rPr lang="es-MX" b="0" i="0" dirty="0" err="1">
                <a:effectLst/>
                <a:latin typeface="NexusSerif"/>
              </a:rPr>
              <a:t>Chla</a:t>
            </a:r>
            <a:r>
              <a:rPr lang="es-MX" b="0" dirty="0">
                <a:effectLst/>
                <a:latin typeface="NexusSerif"/>
              </a:rPr>
              <a:t> en algunas </a:t>
            </a:r>
            <a:r>
              <a:rPr lang="es-MX" b="0" i="0" dirty="0">
                <a:effectLst/>
                <a:latin typeface="NexusSerif"/>
                <a:hlinkClick r:id="rId7" tooltip="Obtenga más información sobre las aguas continentales en las páginas de temas generadas por IA de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aguas</a:t>
            </a:r>
            <a:r>
              <a:rPr lang="es-MX" b="0" i="0" dirty="0">
                <a:effectLst/>
                <a:latin typeface="NexusSerif"/>
              </a:rPr>
              <a:t> costeras e interiores (</a:t>
            </a:r>
            <a:r>
              <a:rPr lang="es-CO" b="0" i="0" dirty="0" err="1">
                <a:effectLst/>
                <a:latin typeface="NexusSans"/>
              </a:rPr>
              <a:t>Zhigang</a:t>
            </a:r>
            <a:r>
              <a:rPr lang="es-CO" b="0" i="0" dirty="0">
                <a:effectLst/>
                <a:latin typeface="NexusSans"/>
              </a:rPr>
              <a:t> et al., 2020</a:t>
            </a:r>
            <a:r>
              <a:rPr lang="es-MX" b="0" i="0" dirty="0">
                <a:effectLst/>
                <a:latin typeface="NexusSerif"/>
              </a:rPr>
              <a:t>) </a:t>
            </a:r>
            <a:endParaRPr lang="es-CO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BDD4678-CC6F-0D84-73AA-53644C139F75}"/>
              </a:ext>
            </a:extLst>
          </p:cNvPr>
          <p:cNvSpPr/>
          <p:nvPr/>
        </p:nvSpPr>
        <p:spPr>
          <a:xfrm>
            <a:off x="848412" y="3205113"/>
            <a:ext cx="4025246" cy="34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EFFC7A-00C4-C6F7-D019-B8A38DB7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54" y="4110583"/>
            <a:ext cx="3090337" cy="2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E20AF29-8B7C-43B2-419D-AD5A05EA4FF5}"/>
              </a:ext>
            </a:extLst>
          </p:cNvPr>
          <p:cNvSpPr txBox="1"/>
          <p:nvPr/>
        </p:nvSpPr>
        <p:spPr>
          <a:xfrm>
            <a:off x="6047602" y="4822056"/>
            <a:ext cx="4359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0" dirty="0">
                <a:effectLst/>
                <a:latin typeface="NexusSerif"/>
              </a:rPr>
              <a:t>Los estudios anteriores a menudo empleaban combinaciones de bandas, como la relación entre el azul y el verde, la relación entre el </a:t>
            </a:r>
            <a:r>
              <a:rPr lang="es-MX" b="0" i="0" dirty="0">
                <a:effectLst/>
                <a:latin typeface="NexusSerif"/>
                <a:hlinkClick r:id="rId9" tooltip="Obtenga más información sobre el infrarrojo cercano en las páginas de temas generadas por IA de ScienceDir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infrarrojo cercano</a:t>
            </a:r>
            <a:r>
              <a:rPr lang="es-MX" b="0" i="0" dirty="0">
                <a:effectLst/>
                <a:latin typeface="NexusSerif"/>
              </a:rPr>
              <a:t> y la banda roja (</a:t>
            </a:r>
            <a:r>
              <a:rPr lang="es-CO" dirty="0">
                <a:latin typeface="NexusSans"/>
              </a:rPr>
              <a:t>Cao </a:t>
            </a:r>
            <a:r>
              <a:rPr lang="es-CO" b="0" i="0" dirty="0">
                <a:effectLst/>
                <a:latin typeface="NexusSans"/>
              </a:rPr>
              <a:t>et al., 2020</a:t>
            </a:r>
            <a:r>
              <a:rPr lang="es-MX" b="0" i="0" dirty="0">
                <a:effectLst/>
                <a:latin typeface="NexusSerif"/>
              </a:rPr>
              <a:t>) 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0390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116795-40B2-53D5-1618-BE1D0A438C9D}"/>
              </a:ext>
            </a:extLst>
          </p:cNvPr>
          <p:cNvSpPr txBox="1"/>
          <p:nvPr/>
        </p:nvSpPr>
        <p:spPr>
          <a:xfrm>
            <a:off x="980539" y="1508070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Ridge </a:t>
            </a:r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regression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3A9E321-D2C4-3E68-F8CD-8610E26075C4}"/>
              </a:ext>
            </a:extLst>
          </p:cNvPr>
          <p:cNvSpPr txBox="1"/>
          <p:nvPr/>
        </p:nvSpPr>
        <p:spPr>
          <a:xfrm>
            <a:off x="939562" y="3753283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Lasso </a:t>
            </a:r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regression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EBAB348-4B19-B02B-B2C0-5EEBF94A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9" y="2308443"/>
            <a:ext cx="4321046" cy="87756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6ADC98E-8C35-6B33-F8D9-443EBC16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39" y="4500060"/>
            <a:ext cx="4739303" cy="100473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CA3F935-99A4-EB97-4FD0-C5DB6329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07" y="2826619"/>
            <a:ext cx="5235315" cy="35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2E4AB0-66A4-7CAC-8885-408A7A2F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73" y="102920"/>
            <a:ext cx="5642506" cy="27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19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995058" y="732366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864536" y="1761576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KNN</a:t>
            </a:r>
          </a:p>
        </p:txBody>
      </p:sp>
      <p:pic>
        <p:nvPicPr>
          <p:cNvPr id="8194" name="Picture 2" descr="K-Nearest Neighbor(KNN) Algorithm for Machine Learning - Javatpoint">
            <a:extLst>
              <a:ext uri="{FF2B5EF4-FFF2-40B4-BE49-F238E27FC236}">
                <a16:creationId xmlns:a16="http://schemas.microsoft.com/office/drawing/2014/main" id="{E8E50D91-F1E8-916F-D47B-A1DA89A1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32" y="2191905"/>
            <a:ext cx="5947968" cy="29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01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364915" y="354279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KNN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265C58-C916-53B3-2730-D39C90F5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17" y="950933"/>
            <a:ext cx="8400366" cy="2700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7A1195-4E72-9F04-4C13-43F15EFD6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26"/>
          <a:stretch/>
        </p:blipFill>
        <p:spPr>
          <a:xfrm>
            <a:off x="2021662" y="3777079"/>
            <a:ext cx="7754173" cy="25210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28001A6-83D1-C944-1A42-333EB9532816}"/>
              </a:ext>
            </a:extLst>
          </p:cNvPr>
          <p:cNvSpPr/>
          <p:nvPr/>
        </p:nvSpPr>
        <p:spPr>
          <a:xfrm>
            <a:off x="7635711" y="1244338"/>
            <a:ext cx="1263192" cy="311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A27215-4D78-EC37-B809-EB63FD52D54D}"/>
              </a:ext>
            </a:extLst>
          </p:cNvPr>
          <p:cNvSpPr/>
          <p:nvPr/>
        </p:nvSpPr>
        <p:spPr>
          <a:xfrm>
            <a:off x="4498900" y="4806100"/>
            <a:ext cx="1263192" cy="25980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0B2E1C9-B8C8-EBD0-E7C0-66D5504B12B8}"/>
              </a:ext>
            </a:extLst>
          </p:cNvPr>
          <p:cNvSpPr/>
          <p:nvPr/>
        </p:nvSpPr>
        <p:spPr>
          <a:xfrm>
            <a:off x="4609707" y="2078899"/>
            <a:ext cx="1783981" cy="24009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25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995058" y="732366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53DBF6-4797-3F95-B2E8-252D6ECF787A}"/>
              </a:ext>
            </a:extLst>
          </p:cNvPr>
          <p:cNvSpPr txBox="1"/>
          <p:nvPr/>
        </p:nvSpPr>
        <p:spPr>
          <a:xfrm>
            <a:off x="3995058" y="1668685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SUPPORT VECTOR MACHINE</a:t>
            </a:r>
          </a:p>
        </p:txBody>
      </p:sp>
      <p:pic>
        <p:nvPicPr>
          <p:cNvPr id="10242" name="Picture 2" descr="Support Vector Machine (SVM) Algorithm - Javatpoint">
            <a:extLst>
              <a:ext uri="{FF2B5EF4-FFF2-40B4-BE49-F238E27FC236}">
                <a16:creationId xmlns:a16="http://schemas.microsoft.com/office/drawing/2014/main" id="{0090EE22-9D70-2AEE-DB4D-A3ACE501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99" y="2400693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1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8" name="3 CuadroTexto">
            <a:extLst>
              <a:ext uri="{FF2B5EF4-FFF2-40B4-BE49-F238E27FC236}">
                <a16:creationId xmlns:a16="http://schemas.microsoft.com/office/drawing/2014/main" id="{BFF665A6-155F-43C7-8A9E-9E165AB36023}"/>
              </a:ext>
            </a:extLst>
          </p:cNvPr>
          <p:cNvSpPr txBox="1"/>
          <p:nvPr/>
        </p:nvSpPr>
        <p:spPr>
          <a:xfrm>
            <a:off x="939562" y="1735620"/>
            <a:ext cx="5326781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Descripción del problema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Zona de estudio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Variables involucradas</a:t>
            </a:r>
            <a:endParaRPr lang="es-CO" sz="2400" dirty="0">
              <a:latin typeface="Franklin Gothic Book" panose="020B05030201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Modelos basados en reflectancia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Resultados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AD5A53-B403-4B24-8115-FBF7937766D2}"/>
              </a:ext>
            </a:extLst>
          </p:cNvPr>
          <p:cNvSpPr txBox="1"/>
          <p:nvPr/>
        </p:nvSpPr>
        <p:spPr>
          <a:xfrm>
            <a:off x="5015157" y="365638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CONTENIDO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F26F31-50EE-43F1-937E-03B3A9DC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99" y="1830720"/>
            <a:ext cx="353315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053830" y="354279"/>
            <a:ext cx="4450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SUPPORT VECTOR MACHINE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51B3A5-9AFB-2BAC-357B-97872EFC8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392" y="1578404"/>
            <a:ext cx="6309907" cy="313971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0B2E1C9-B8C8-EBD0-E7C0-66D5504B12B8}"/>
              </a:ext>
            </a:extLst>
          </p:cNvPr>
          <p:cNvSpPr/>
          <p:nvPr/>
        </p:nvSpPr>
        <p:spPr>
          <a:xfrm>
            <a:off x="5605392" y="2341018"/>
            <a:ext cx="1783981" cy="7401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4A27215-4D78-EC37-B809-EB63FD52D54D}"/>
              </a:ext>
            </a:extLst>
          </p:cNvPr>
          <p:cNvSpPr/>
          <p:nvPr/>
        </p:nvSpPr>
        <p:spPr>
          <a:xfrm>
            <a:off x="5605391" y="4194896"/>
            <a:ext cx="1879491" cy="5232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01600ED-3A63-8331-E970-8DCEA4DD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1" y="1649986"/>
            <a:ext cx="45815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7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995058" y="732366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53DBF6-4797-3F95-B2E8-252D6ECF787A}"/>
              </a:ext>
            </a:extLst>
          </p:cNvPr>
          <p:cNvSpPr txBox="1"/>
          <p:nvPr/>
        </p:nvSpPr>
        <p:spPr>
          <a:xfrm>
            <a:off x="4845713" y="1457224"/>
            <a:ext cx="342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REDES NEURONALES</a:t>
            </a:r>
          </a:p>
        </p:txBody>
      </p:sp>
      <p:pic>
        <p:nvPicPr>
          <p:cNvPr id="11266" name="Picture 2" descr="Redes Neuronales artificiales: Qué son y cómo se entrenan | [site:name]">
            <a:extLst>
              <a:ext uri="{FF2B5EF4-FFF2-40B4-BE49-F238E27FC236}">
                <a16:creationId xmlns:a16="http://schemas.microsoft.com/office/drawing/2014/main" id="{606C0F7C-97DA-2DAA-F3B6-06797989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33" y="1959234"/>
            <a:ext cx="6620882" cy="400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31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242061" y="0"/>
            <a:ext cx="342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REDES NEURONALES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295F0D-55C0-1711-84BA-4D255691AADF}"/>
              </a:ext>
            </a:extLst>
          </p:cNvPr>
          <p:cNvSpPr txBox="1"/>
          <p:nvPr/>
        </p:nvSpPr>
        <p:spPr>
          <a:xfrm>
            <a:off x="4242061" y="710005"/>
            <a:ext cx="337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hidden_layer_sizes</a:t>
            </a:r>
            <a:r>
              <a:rPr lang="es-CO" dirty="0"/>
              <a:t>=(15,15,15,15)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89F4FF-8C3B-5C00-18EB-B6D2652EE4D4}"/>
              </a:ext>
            </a:extLst>
          </p:cNvPr>
          <p:cNvSpPr txBox="1"/>
          <p:nvPr/>
        </p:nvSpPr>
        <p:spPr>
          <a:xfrm>
            <a:off x="4939645" y="1079337"/>
            <a:ext cx="1515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max_iter</a:t>
            </a:r>
            <a:r>
              <a:rPr lang="es-CO" dirty="0"/>
              <a:t>=600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414E0CF-FAA9-8676-1549-491F59504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54"/>
          <a:stretch/>
        </p:blipFill>
        <p:spPr>
          <a:xfrm>
            <a:off x="301569" y="2007534"/>
            <a:ext cx="6638315" cy="2223330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24C330D-034A-15EB-5A2B-2399A3F1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587" y="1162427"/>
            <a:ext cx="4895313" cy="356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08837E0-77D3-9AED-D190-55718198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52" y="4727168"/>
            <a:ext cx="5806943" cy="1585097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0718AD99-7403-8853-5C51-F7B4EB09CC6C}"/>
              </a:ext>
            </a:extLst>
          </p:cNvPr>
          <p:cNvSpPr/>
          <p:nvPr/>
        </p:nvSpPr>
        <p:spPr>
          <a:xfrm>
            <a:off x="3723588" y="5184742"/>
            <a:ext cx="1725105" cy="282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13C18B8-7AC3-3E7C-FC70-9B6329B18092}"/>
              </a:ext>
            </a:extLst>
          </p:cNvPr>
          <p:cNvSpPr/>
          <p:nvPr/>
        </p:nvSpPr>
        <p:spPr>
          <a:xfrm>
            <a:off x="154020" y="3948060"/>
            <a:ext cx="1948157" cy="282804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C23C634-D63F-4600-B8DD-1FE67F4678B5}"/>
              </a:ext>
            </a:extLst>
          </p:cNvPr>
          <p:cNvSpPr/>
          <p:nvPr/>
        </p:nvSpPr>
        <p:spPr>
          <a:xfrm>
            <a:off x="2793852" y="6067330"/>
            <a:ext cx="1948157" cy="2828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3619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995058" y="228599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53DBF6-4797-3F95-B2E8-252D6ECF787A}"/>
              </a:ext>
            </a:extLst>
          </p:cNvPr>
          <p:cNvSpPr txBox="1"/>
          <p:nvPr/>
        </p:nvSpPr>
        <p:spPr>
          <a:xfrm>
            <a:off x="3995058" y="1200344"/>
            <a:ext cx="4189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METODOS ENSAMBLADOS</a:t>
            </a:r>
          </a:p>
        </p:txBody>
      </p:sp>
      <p:pic>
        <p:nvPicPr>
          <p:cNvPr id="13314" name="Picture 2" descr="Predicting House Price With Random Forest Regressor | by Gera Abhishek |  Analytics Vidhya | Medium">
            <a:extLst>
              <a:ext uri="{FF2B5EF4-FFF2-40B4-BE49-F238E27FC236}">
                <a16:creationId xmlns:a16="http://schemas.microsoft.com/office/drawing/2014/main" id="{E6C26705-F524-5A50-B7A3-A0B2FB05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687" y="1878083"/>
            <a:ext cx="5665313" cy="377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14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A02F75-DC81-44EE-CB9B-B154EA59A291}"/>
              </a:ext>
            </a:extLst>
          </p:cNvPr>
          <p:cNvSpPr txBox="1"/>
          <p:nvPr/>
        </p:nvSpPr>
        <p:spPr>
          <a:xfrm>
            <a:off x="2558379" y="514761"/>
            <a:ext cx="2703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RandomForestRegresso</a:t>
            </a:r>
            <a:r>
              <a:rPr lang="es-CO" dirty="0" err="1"/>
              <a:t>r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9492E3-D574-55EB-362A-42A96D4B6A7F}"/>
              </a:ext>
            </a:extLst>
          </p:cNvPr>
          <p:cNvSpPr txBox="1"/>
          <p:nvPr/>
        </p:nvSpPr>
        <p:spPr>
          <a:xfrm>
            <a:off x="158291" y="528709"/>
            <a:ext cx="231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RandomizedSearchCV</a:t>
            </a:r>
            <a:endParaRPr lang="es-CO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E016FC7-F01C-7C5D-26F8-BDB908874F7A}"/>
              </a:ext>
            </a:extLst>
          </p:cNvPr>
          <p:cNvSpPr txBox="1"/>
          <p:nvPr/>
        </p:nvSpPr>
        <p:spPr>
          <a:xfrm>
            <a:off x="1233965" y="3019851"/>
            <a:ext cx="1725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 err="1"/>
              <a:t>GridSearchCV</a:t>
            </a:r>
            <a:endParaRPr lang="es-CO" b="1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03CF980-7049-3625-9087-A1BD62A3B3F1}"/>
              </a:ext>
            </a:extLst>
          </p:cNvPr>
          <p:cNvSpPr txBox="1"/>
          <p:nvPr/>
        </p:nvSpPr>
        <p:spPr>
          <a:xfrm>
            <a:off x="1058159" y="1030627"/>
            <a:ext cx="2401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{'</a:t>
            </a:r>
            <a:r>
              <a:rPr lang="es-CO" dirty="0" err="1"/>
              <a:t>n_estimators</a:t>
            </a:r>
            <a:r>
              <a:rPr lang="es-CO" dirty="0"/>
              <a:t>': 200,</a:t>
            </a:r>
          </a:p>
          <a:p>
            <a:r>
              <a:rPr lang="es-CO" dirty="0"/>
              <a:t> '</a:t>
            </a:r>
            <a:r>
              <a:rPr lang="es-CO" dirty="0" err="1"/>
              <a:t>min_samples_split</a:t>
            </a:r>
            <a:r>
              <a:rPr lang="es-CO" dirty="0"/>
              <a:t>': 5,</a:t>
            </a:r>
          </a:p>
          <a:p>
            <a:r>
              <a:rPr lang="es-CO" dirty="0"/>
              <a:t> '</a:t>
            </a:r>
            <a:r>
              <a:rPr lang="es-CO" dirty="0" err="1"/>
              <a:t>min_samples_leaf</a:t>
            </a:r>
            <a:r>
              <a:rPr lang="es-CO" dirty="0"/>
              <a:t>': 2,</a:t>
            </a:r>
          </a:p>
          <a:p>
            <a:r>
              <a:rPr lang="es-CO" dirty="0"/>
              <a:t> '</a:t>
            </a:r>
            <a:r>
              <a:rPr lang="es-CO" dirty="0" err="1"/>
              <a:t>max_features</a:t>
            </a:r>
            <a:r>
              <a:rPr lang="es-CO" dirty="0"/>
              <a:t>': '</a:t>
            </a:r>
            <a:r>
              <a:rPr lang="es-CO" dirty="0" err="1"/>
              <a:t>sqrt</a:t>
            </a:r>
            <a:r>
              <a:rPr lang="es-CO" dirty="0"/>
              <a:t>',</a:t>
            </a:r>
          </a:p>
          <a:p>
            <a:r>
              <a:rPr lang="es-CO" dirty="0"/>
              <a:t> '</a:t>
            </a:r>
            <a:r>
              <a:rPr lang="es-CO" dirty="0" err="1"/>
              <a:t>max_depth</a:t>
            </a:r>
            <a:r>
              <a:rPr lang="es-CO" dirty="0"/>
              <a:t>': 40,</a:t>
            </a:r>
          </a:p>
          <a:p>
            <a:r>
              <a:rPr lang="es-CO" dirty="0"/>
              <a:t> '</a:t>
            </a:r>
            <a:r>
              <a:rPr lang="es-CO" dirty="0" err="1"/>
              <a:t>bootstrap</a:t>
            </a:r>
            <a:r>
              <a:rPr lang="es-CO" dirty="0"/>
              <a:t>': False}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E2A4674-3616-D3AB-A83D-AB3415112D35}"/>
              </a:ext>
            </a:extLst>
          </p:cNvPr>
          <p:cNvSpPr txBox="1"/>
          <p:nvPr/>
        </p:nvSpPr>
        <p:spPr>
          <a:xfrm>
            <a:off x="1016917" y="3449247"/>
            <a:ext cx="24014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{'</a:t>
            </a:r>
            <a:r>
              <a:rPr lang="es-CO" dirty="0" err="1"/>
              <a:t>bootstrap</a:t>
            </a:r>
            <a:r>
              <a:rPr lang="es-CO" dirty="0"/>
              <a:t>': True,</a:t>
            </a:r>
          </a:p>
          <a:p>
            <a:r>
              <a:rPr lang="es-CO" dirty="0"/>
              <a:t> '</a:t>
            </a:r>
            <a:r>
              <a:rPr lang="es-CO" dirty="0" err="1"/>
              <a:t>max_depth</a:t>
            </a:r>
            <a:r>
              <a:rPr lang="es-CO" dirty="0"/>
              <a:t>': 5,</a:t>
            </a:r>
          </a:p>
          <a:p>
            <a:r>
              <a:rPr lang="es-CO" dirty="0"/>
              <a:t> '</a:t>
            </a:r>
            <a:r>
              <a:rPr lang="es-CO" dirty="0" err="1"/>
              <a:t>min_samples_leaf</a:t>
            </a:r>
            <a:r>
              <a:rPr lang="es-CO" dirty="0"/>
              <a:t>': 3,</a:t>
            </a:r>
          </a:p>
          <a:p>
            <a:r>
              <a:rPr lang="es-CO" dirty="0"/>
              <a:t> '</a:t>
            </a:r>
            <a:r>
              <a:rPr lang="es-CO" dirty="0" err="1"/>
              <a:t>min_samples_split</a:t>
            </a:r>
            <a:r>
              <a:rPr lang="es-CO" dirty="0"/>
              <a:t>': 5,</a:t>
            </a:r>
          </a:p>
          <a:p>
            <a:r>
              <a:rPr lang="es-CO" dirty="0"/>
              <a:t> '</a:t>
            </a:r>
            <a:r>
              <a:rPr lang="es-CO" dirty="0" err="1"/>
              <a:t>n_estimators</a:t>
            </a:r>
            <a:r>
              <a:rPr lang="es-CO" dirty="0"/>
              <a:t>': 2000}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5AA30829-F85D-1542-7512-D02F37A3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516" y="1693366"/>
            <a:ext cx="6790008" cy="153937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1A8F0F6-9A12-C649-5141-4DEC2DE8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049" y="3767965"/>
            <a:ext cx="7512714" cy="133313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4C23C634-D63F-4600-B8DD-1FE67F4678B5}"/>
              </a:ext>
            </a:extLst>
          </p:cNvPr>
          <p:cNvSpPr/>
          <p:nvPr/>
        </p:nvSpPr>
        <p:spPr>
          <a:xfrm>
            <a:off x="4173897" y="4838416"/>
            <a:ext cx="1948157" cy="2828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BF28960-6BAB-ACAA-A70E-870B754F2D3D}"/>
              </a:ext>
            </a:extLst>
          </p:cNvPr>
          <p:cNvSpPr/>
          <p:nvPr/>
        </p:nvSpPr>
        <p:spPr>
          <a:xfrm>
            <a:off x="4420565" y="2882515"/>
            <a:ext cx="1948157" cy="282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8896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77FD6427-C29C-12E7-BA65-B85645769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44113"/>
              </p:ext>
            </p:extLst>
          </p:nvPr>
        </p:nvGraphicFramePr>
        <p:xfrm>
          <a:off x="3044333" y="1889159"/>
          <a:ext cx="5782822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91411">
                  <a:extLst>
                    <a:ext uri="{9D8B030D-6E8A-4147-A177-3AD203B41FA5}">
                      <a16:colId xmlns:a16="http://schemas.microsoft.com/office/drawing/2014/main" val="1556772973"/>
                    </a:ext>
                  </a:extLst>
                </a:gridCol>
                <a:gridCol w="2891411">
                  <a:extLst>
                    <a:ext uri="{9D8B030D-6E8A-4147-A177-3AD203B41FA5}">
                      <a16:colId xmlns:a16="http://schemas.microsoft.com/office/drawing/2014/main" val="4221137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918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FF0000"/>
                          </a:solidFill>
                        </a:rPr>
                        <a:t>Ensamblados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FF0000"/>
                          </a:solidFill>
                        </a:rPr>
                        <a:t>0.623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1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Redes Neuronales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0.273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02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14898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rgbClr val="014898"/>
                          </a:solidFill>
                        </a:rPr>
                        <a:t>0.057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8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0.377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3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Lineal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0.4819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12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3C49C82F-A582-6E8D-C819-254CEBAC857A}"/>
              </a:ext>
            </a:extLst>
          </p:cNvPr>
          <p:cNvSpPr txBox="1"/>
          <p:nvPr/>
        </p:nvSpPr>
        <p:spPr>
          <a:xfrm>
            <a:off x="3449570" y="738431"/>
            <a:ext cx="5292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COMPARACIÓN DE LOS METODOS</a:t>
            </a:r>
          </a:p>
        </p:txBody>
      </p:sp>
    </p:spTree>
    <p:extLst>
      <p:ext uri="{BB962C8B-B14F-4D97-AF65-F5344CB8AC3E}">
        <p14:creationId xmlns:p14="http://schemas.microsoft.com/office/powerpoint/2010/main" val="63509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49C82F-A582-6E8D-C819-254CEBAC857A}"/>
              </a:ext>
            </a:extLst>
          </p:cNvPr>
          <p:cNvSpPr txBox="1"/>
          <p:nvPr/>
        </p:nvSpPr>
        <p:spPr>
          <a:xfrm>
            <a:off x="3289314" y="276729"/>
            <a:ext cx="5292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COMPARACIÓN DE LOS METODOS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ED841C-69CA-31AA-1B30-B10B3024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95" y="1432360"/>
            <a:ext cx="8742296" cy="49359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BF5657B-9CE7-1859-28C6-B171794B1137}"/>
                  </a:ext>
                </a:extLst>
              </p:cNvPr>
              <p:cNvSpPr txBox="1"/>
              <p:nvPr/>
            </p:nvSpPr>
            <p:spPr>
              <a:xfrm>
                <a:off x="2588362" y="900742"/>
                <a:ext cx="7015276" cy="43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 +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 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 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𝑝𝐵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12 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O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CO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𝑛𝐵</m:t>
                      </m:r>
                      <m:r>
                        <a:rPr lang="es-CO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BF5657B-9CE7-1859-28C6-B171794B1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362" y="900742"/>
                <a:ext cx="7015276" cy="430824"/>
              </a:xfrm>
              <a:prstGeom prst="rect">
                <a:avLst/>
              </a:prstGeom>
              <a:blipFill>
                <a:blip r:embed="rId4"/>
                <a:stretch>
                  <a:fillRect t="-1429" r="-87" b="-1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970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792F98-8FE7-DAEC-2B63-2D41AA62453C}"/>
              </a:ext>
            </a:extLst>
          </p:cNvPr>
          <p:cNvSpPr txBox="1"/>
          <p:nvPr/>
        </p:nvSpPr>
        <p:spPr>
          <a:xfrm>
            <a:off x="820132" y="827435"/>
            <a:ext cx="103883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Li, S., </a:t>
            </a:r>
            <a:r>
              <a:rPr lang="es-CO" dirty="0" err="1"/>
              <a:t>Song</a:t>
            </a:r>
            <a:r>
              <a:rPr lang="es-CO" dirty="0"/>
              <a:t>, K., Wang, S., Liu, G., </a:t>
            </a:r>
            <a:r>
              <a:rPr lang="es-CO" dirty="0" err="1"/>
              <a:t>Wen</a:t>
            </a:r>
            <a:r>
              <a:rPr lang="es-CO" dirty="0"/>
              <a:t>, Z., Shang, Y., </a:t>
            </a:r>
            <a:r>
              <a:rPr lang="es-CO" dirty="0" err="1"/>
              <a:t>Lyu</a:t>
            </a:r>
            <a:r>
              <a:rPr lang="es-CO" dirty="0"/>
              <a:t>, L., Chen, F., </a:t>
            </a:r>
            <a:r>
              <a:rPr lang="es-CO" dirty="0" err="1"/>
              <a:t>Xu</a:t>
            </a:r>
            <a:r>
              <a:rPr lang="es-CO" dirty="0"/>
              <a:t>, S., Tao, H., Du, Y., </a:t>
            </a:r>
            <a:r>
              <a:rPr lang="es-CO" dirty="0" err="1"/>
              <a:t>Fang</a:t>
            </a:r>
            <a:r>
              <a:rPr lang="es-CO" dirty="0"/>
              <a:t>, C., &amp; Mu, G. (2021). </a:t>
            </a:r>
            <a:r>
              <a:rPr lang="es-CO" dirty="0" err="1"/>
              <a:t>Quantification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in </a:t>
            </a:r>
            <a:r>
              <a:rPr lang="es-CO" dirty="0" err="1"/>
              <a:t>typical</a:t>
            </a:r>
            <a:r>
              <a:rPr lang="es-CO" dirty="0"/>
              <a:t> </a:t>
            </a:r>
            <a:r>
              <a:rPr lang="es-CO" dirty="0" err="1"/>
              <a:t>lakes</a:t>
            </a:r>
            <a:r>
              <a:rPr lang="es-CO" dirty="0"/>
              <a:t> </a:t>
            </a:r>
            <a:r>
              <a:rPr lang="es-CO" dirty="0" err="1"/>
              <a:t>across</a:t>
            </a:r>
            <a:r>
              <a:rPr lang="es-CO" dirty="0"/>
              <a:t> China </a:t>
            </a:r>
            <a:r>
              <a:rPr lang="es-CO" dirty="0" err="1"/>
              <a:t>using</a:t>
            </a:r>
            <a:r>
              <a:rPr lang="es-CO" dirty="0"/>
              <a:t> Sentinel-2 MSI </a:t>
            </a:r>
            <a:r>
              <a:rPr lang="es-CO" dirty="0" err="1"/>
              <a:t>imagery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machine </a:t>
            </a:r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. </a:t>
            </a:r>
            <a:r>
              <a:rPr lang="es-CO" i="1" dirty="0" err="1"/>
              <a:t>Science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</a:t>
            </a:r>
            <a:r>
              <a:rPr lang="es-CO" i="1" dirty="0" err="1"/>
              <a:t>the</a:t>
            </a:r>
            <a:r>
              <a:rPr lang="es-CO" i="1" dirty="0"/>
              <a:t> Total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778</a:t>
            </a:r>
            <a:r>
              <a:rPr lang="es-CO" dirty="0"/>
              <a:t>, 146271. </a:t>
            </a:r>
            <a:r>
              <a:rPr lang="es-CO" dirty="0">
                <a:hlinkClick r:id="rId3"/>
              </a:rPr>
              <a:t>https://doi.org/10.1016/j.scitotenv.2021.146271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GOVINDJEE, &amp; SATOH, K. (1986). Fluorescence Properties of Chlorophyll b- and Chlorophyll c-Containing Algae. </a:t>
            </a:r>
            <a:r>
              <a:rPr lang="en-US" i="1" dirty="0"/>
              <a:t>Light Emission by Plants and Bacteria</a:t>
            </a:r>
            <a:r>
              <a:rPr lang="en-US" dirty="0"/>
              <a:t>, 497–537. </a:t>
            </a:r>
            <a:r>
              <a:rPr lang="en-US" dirty="0">
                <a:hlinkClick r:id="rId4"/>
              </a:rPr>
              <a:t>https://doi.org/10.1016/B978-0-12-294310-2.50023-8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Shaik</a:t>
            </a:r>
            <a:r>
              <a:rPr lang="es-CO" dirty="0"/>
              <a:t>, I., Mohammad, S., </a:t>
            </a:r>
            <a:r>
              <a:rPr lang="es-CO" dirty="0" err="1"/>
              <a:t>Nagamani</a:t>
            </a:r>
            <a:r>
              <a:rPr lang="es-CO" dirty="0"/>
              <a:t>, P. v., Begum, S. K., </a:t>
            </a:r>
            <a:r>
              <a:rPr lang="es-CO" dirty="0" err="1"/>
              <a:t>Kayet</a:t>
            </a:r>
            <a:r>
              <a:rPr lang="es-CO" dirty="0"/>
              <a:t>, N., &amp; </a:t>
            </a:r>
            <a:r>
              <a:rPr lang="es-CO" dirty="0" err="1"/>
              <a:t>Varaprasad</a:t>
            </a:r>
            <a:r>
              <a:rPr lang="es-CO" dirty="0"/>
              <a:t>, D. (2021). </a:t>
            </a:r>
            <a:r>
              <a:rPr lang="es-CO" dirty="0" err="1"/>
              <a:t>Assessment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retrieval</a:t>
            </a:r>
            <a:r>
              <a:rPr lang="es-CO" dirty="0"/>
              <a:t> </a:t>
            </a:r>
            <a:r>
              <a:rPr lang="es-CO" dirty="0" err="1"/>
              <a:t>algorithms</a:t>
            </a:r>
            <a:r>
              <a:rPr lang="es-CO" dirty="0"/>
              <a:t> </a:t>
            </a:r>
            <a:r>
              <a:rPr lang="es-CO" dirty="0" err="1"/>
              <a:t>over</a:t>
            </a:r>
            <a:r>
              <a:rPr lang="es-CO" dirty="0"/>
              <a:t> Kakinada and </a:t>
            </a:r>
            <a:r>
              <a:rPr lang="es-CO" dirty="0" err="1"/>
              <a:t>Yanam</a:t>
            </a:r>
            <a:r>
              <a:rPr lang="es-CO" dirty="0"/>
              <a:t> </a:t>
            </a:r>
            <a:r>
              <a:rPr lang="es-CO" dirty="0" err="1"/>
              <a:t>turbid</a:t>
            </a:r>
            <a:r>
              <a:rPr lang="es-CO" dirty="0"/>
              <a:t> </a:t>
            </a:r>
            <a:r>
              <a:rPr lang="es-CO" dirty="0" err="1"/>
              <a:t>coastal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along</a:t>
            </a:r>
            <a:r>
              <a:rPr lang="es-CO" dirty="0"/>
              <a:t> </a:t>
            </a:r>
            <a:r>
              <a:rPr lang="es-CO" dirty="0" err="1"/>
              <a:t>east</a:t>
            </a:r>
            <a:r>
              <a:rPr lang="es-CO" dirty="0"/>
              <a:t> </a:t>
            </a:r>
            <a:r>
              <a:rPr lang="es-CO" dirty="0" err="1"/>
              <a:t>coast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India </a:t>
            </a:r>
            <a:r>
              <a:rPr lang="es-CO" dirty="0" err="1"/>
              <a:t>using</a:t>
            </a:r>
            <a:r>
              <a:rPr lang="es-CO" dirty="0"/>
              <a:t> Sentinel-3A OLCI and Sentinel-2A MSI </a:t>
            </a:r>
            <a:r>
              <a:rPr lang="es-CO" dirty="0" err="1"/>
              <a:t>sensors</a:t>
            </a:r>
            <a:r>
              <a:rPr lang="es-CO" dirty="0"/>
              <a:t>. </a:t>
            </a:r>
            <a:r>
              <a:rPr lang="es-CO" i="1" dirty="0"/>
              <a:t>Remote </a:t>
            </a:r>
            <a:r>
              <a:rPr lang="es-CO" i="1" dirty="0" err="1"/>
              <a:t>Sensing</a:t>
            </a:r>
            <a:r>
              <a:rPr lang="es-CO" i="1" dirty="0"/>
              <a:t> </a:t>
            </a:r>
            <a:r>
              <a:rPr lang="es-CO" i="1" dirty="0" err="1"/>
              <a:t>Applications</a:t>
            </a:r>
            <a:r>
              <a:rPr lang="es-CO" i="1" dirty="0"/>
              <a:t>: </a:t>
            </a:r>
            <a:r>
              <a:rPr lang="es-CO" i="1" dirty="0" err="1"/>
              <a:t>Society</a:t>
            </a:r>
            <a:r>
              <a:rPr lang="es-CO" i="1" dirty="0"/>
              <a:t> and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24</a:t>
            </a:r>
            <a:r>
              <a:rPr lang="es-CO" dirty="0"/>
              <a:t>, 100644. </a:t>
            </a:r>
            <a:r>
              <a:rPr lang="es-CO" dirty="0">
                <a:hlinkClick r:id="rId5"/>
              </a:rPr>
              <a:t>https://doi.org/10.1016/J.RSASE.2021.100644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Xu</a:t>
            </a:r>
            <a:r>
              <a:rPr lang="es-CO" dirty="0"/>
              <a:t>, M., Liu, H., Beck, R., </a:t>
            </a:r>
            <a:r>
              <a:rPr lang="es-CO" dirty="0" err="1"/>
              <a:t>Lekki</a:t>
            </a:r>
            <a:r>
              <a:rPr lang="es-CO" dirty="0"/>
              <a:t>, J., Yang, B., Shu, S., Kang, E. L., Anderson, R., Johansen, R., Emery, E., </a:t>
            </a:r>
            <a:r>
              <a:rPr lang="es-CO" dirty="0" err="1"/>
              <a:t>Reif</a:t>
            </a:r>
            <a:r>
              <a:rPr lang="es-CO" dirty="0"/>
              <a:t>, M., &amp; </a:t>
            </a:r>
            <a:r>
              <a:rPr lang="es-CO" dirty="0" err="1"/>
              <a:t>Benko</a:t>
            </a:r>
            <a:r>
              <a:rPr lang="es-CO" dirty="0"/>
              <a:t>, T. (2019). A </a:t>
            </a:r>
            <a:r>
              <a:rPr lang="es-CO" dirty="0" err="1"/>
              <a:t>spectral</a:t>
            </a:r>
            <a:r>
              <a:rPr lang="es-CO" dirty="0"/>
              <a:t> </a:t>
            </a:r>
            <a:r>
              <a:rPr lang="es-CO" dirty="0" err="1"/>
              <a:t>space</a:t>
            </a:r>
            <a:r>
              <a:rPr lang="es-CO" dirty="0"/>
              <a:t>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guided</a:t>
            </a:r>
            <a:r>
              <a:rPr lang="es-CO" dirty="0"/>
              <a:t> ensemble </a:t>
            </a:r>
            <a:r>
              <a:rPr lang="es-CO" dirty="0" err="1"/>
              <a:t>method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retrieving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</a:t>
            </a:r>
            <a:r>
              <a:rPr lang="es-CO" dirty="0"/>
              <a:t> in </a:t>
            </a:r>
            <a:r>
              <a:rPr lang="es-CO" dirty="0" err="1"/>
              <a:t>inland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Sentinel-2A </a:t>
            </a:r>
            <a:r>
              <a:rPr lang="es-CO" dirty="0" err="1"/>
              <a:t>satellite</a:t>
            </a:r>
            <a:r>
              <a:rPr lang="es-CO" dirty="0"/>
              <a:t> </a:t>
            </a:r>
            <a:r>
              <a:rPr lang="es-CO" dirty="0" err="1"/>
              <a:t>imagery</a:t>
            </a:r>
            <a:r>
              <a:rPr lang="es-CO" dirty="0"/>
              <a:t>. </a:t>
            </a:r>
            <a:r>
              <a:rPr lang="es-CO" i="1" dirty="0" err="1"/>
              <a:t>Journal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Great </a:t>
            </a:r>
            <a:r>
              <a:rPr lang="es-CO" i="1" dirty="0" err="1"/>
              <a:t>Lakes</a:t>
            </a:r>
            <a:r>
              <a:rPr lang="es-CO" i="1" dirty="0"/>
              <a:t> </a:t>
            </a:r>
            <a:r>
              <a:rPr lang="es-CO" i="1" dirty="0" err="1"/>
              <a:t>Research</a:t>
            </a:r>
            <a:r>
              <a:rPr lang="es-CO" dirty="0"/>
              <a:t>, </a:t>
            </a:r>
            <a:r>
              <a:rPr lang="es-CO" i="1" dirty="0"/>
              <a:t>45</a:t>
            </a:r>
            <a:r>
              <a:rPr lang="es-CO" dirty="0"/>
              <a:t>(3), 454–465. https://doi.org/10.1016/j.jglr.2018.09.002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Zhang, J., Fu, P., </a:t>
            </a:r>
            <a:r>
              <a:rPr lang="es-CO" dirty="0" err="1"/>
              <a:t>Meng</a:t>
            </a:r>
            <a:r>
              <a:rPr lang="es-CO" dirty="0"/>
              <a:t>, F., Yang, X., </a:t>
            </a:r>
            <a:r>
              <a:rPr lang="es-CO" dirty="0" err="1"/>
              <a:t>Xu</a:t>
            </a:r>
            <a:r>
              <a:rPr lang="es-CO" dirty="0"/>
              <a:t>, J., &amp; Cui, Y. (2022). </a:t>
            </a:r>
            <a:r>
              <a:rPr lang="es-CO" dirty="0" err="1"/>
              <a:t>Estimation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concentrations</a:t>
            </a:r>
            <a:r>
              <a:rPr lang="es-CO" dirty="0"/>
              <a:t> in </a:t>
            </a:r>
            <a:r>
              <a:rPr lang="es-CO" dirty="0" err="1"/>
              <a:t>water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hyperspectral</a:t>
            </a:r>
            <a:r>
              <a:rPr lang="es-CO" dirty="0"/>
              <a:t> </a:t>
            </a:r>
            <a:r>
              <a:rPr lang="es-CO" dirty="0" err="1"/>
              <a:t>images</a:t>
            </a:r>
            <a:r>
              <a:rPr lang="es-CO" dirty="0"/>
              <a:t>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feature</a:t>
            </a:r>
            <a:r>
              <a:rPr lang="es-CO" dirty="0"/>
              <a:t> </a:t>
            </a:r>
            <a:r>
              <a:rPr lang="es-CO" dirty="0" err="1"/>
              <a:t>derivation</a:t>
            </a:r>
            <a:r>
              <a:rPr lang="es-CO" dirty="0"/>
              <a:t> and ensemble </a:t>
            </a:r>
            <a:r>
              <a:rPr lang="es-CO" dirty="0" err="1"/>
              <a:t>learning</a:t>
            </a:r>
            <a:r>
              <a:rPr lang="es-CO" dirty="0"/>
              <a:t>. </a:t>
            </a:r>
            <a:r>
              <a:rPr lang="es-CO" i="1" dirty="0" err="1"/>
              <a:t>Ecological</a:t>
            </a:r>
            <a:r>
              <a:rPr lang="es-CO" i="1" dirty="0"/>
              <a:t> </a:t>
            </a:r>
            <a:r>
              <a:rPr lang="es-CO" i="1" dirty="0" err="1"/>
              <a:t>Informatics</a:t>
            </a:r>
            <a:r>
              <a:rPr lang="es-CO" dirty="0"/>
              <a:t>, </a:t>
            </a:r>
            <a:r>
              <a:rPr lang="es-CO" i="1" dirty="0"/>
              <a:t>71</a:t>
            </a:r>
            <a:r>
              <a:rPr lang="es-CO" dirty="0"/>
              <a:t>, 101783. </a:t>
            </a:r>
            <a:r>
              <a:rPr lang="es-CO" dirty="0">
                <a:hlinkClick r:id="rId6"/>
              </a:rPr>
              <a:t>https://doi.org/10.1016/J.ECOINF.2022.101783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5228AE-2AF8-4560-849E-4C621AACD67A}"/>
              </a:ext>
            </a:extLst>
          </p:cNvPr>
          <p:cNvSpPr txBox="1"/>
          <p:nvPr/>
        </p:nvSpPr>
        <p:spPr>
          <a:xfrm>
            <a:off x="5328502" y="304215"/>
            <a:ext cx="2590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6151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43C6F3-FC18-4487-9539-A2F3EA67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95" y="354279"/>
            <a:ext cx="7991410" cy="5843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549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677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DESCRIPCIÓN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408197" r="-1208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508197" r="-1208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D6C333F4-4149-9CBD-5EC5-92959D4ACAD8}"/>
              </a:ext>
            </a:extLst>
          </p:cNvPr>
          <p:cNvSpPr txBox="1"/>
          <p:nvPr/>
        </p:nvSpPr>
        <p:spPr>
          <a:xfrm>
            <a:off x="7898717" y="888863"/>
            <a:ext cx="3477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La clorofila c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polar difiere de las clorofilas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a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b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d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y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f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en que son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fitoporfirinas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 en lugar de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clorinas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Mg.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07D168-CA56-463E-14DC-0A10F8420EE2}"/>
              </a:ext>
            </a:extLst>
          </p:cNvPr>
          <p:cNvSpPr txBox="1"/>
          <p:nvPr/>
        </p:nvSpPr>
        <p:spPr>
          <a:xfrm>
            <a:off x="6282260" y="6013228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404C62-B52D-739B-4FB8-BA84C7433A35}"/>
              </a:ext>
            </a:extLst>
          </p:cNvPr>
          <p:cNvSpPr txBox="1"/>
          <p:nvPr/>
        </p:nvSpPr>
        <p:spPr>
          <a:xfrm>
            <a:off x="181335" y="1084465"/>
            <a:ext cx="4182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clorofila a 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Chl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-a) es útil para estimar biomasa de fitoplancton y la eutrofización (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et al., 2019). 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7D68F-9D82-AE2C-25BC-1A8C3FF4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45" y="934148"/>
            <a:ext cx="30670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0EFF147-F332-B38C-FDF4-9A10074F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9" y="2062171"/>
            <a:ext cx="3786874" cy="403456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C4A6BFA6-0B4A-8B4A-6083-F9B5684C0445}"/>
              </a:ext>
            </a:extLst>
          </p:cNvPr>
          <p:cNvSpPr txBox="1"/>
          <p:nvPr/>
        </p:nvSpPr>
        <p:spPr>
          <a:xfrm>
            <a:off x="547180" y="6151108"/>
            <a:ext cx="3217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https://cnx.org/contents/-CmzvUct@11/The-Light-Dependent-Reactions-of-Photosynthesis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E190AE-D114-2667-ADC2-FF50BB7780CC}"/>
              </a:ext>
            </a:extLst>
          </p:cNvPr>
          <p:cNvSpPr/>
          <p:nvPr/>
        </p:nvSpPr>
        <p:spPr>
          <a:xfrm>
            <a:off x="9081121" y="4064623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ACE7D6-4A22-6E3F-9200-22282E3B7722}"/>
              </a:ext>
            </a:extLst>
          </p:cNvPr>
          <p:cNvSpPr/>
          <p:nvPr/>
        </p:nvSpPr>
        <p:spPr>
          <a:xfrm>
            <a:off x="9152201" y="5317597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97066D-60D4-7DFF-80ED-9AEFFFFDF9F8}"/>
              </a:ext>
            </a:extLst>
          </p:cNvPr>
          <p:cNvSpPr txBox="1"/>
          <p:nvPr/>
        </p:nvSpPr>
        <p:spPr>
          <a:xfrm>
            <a:off x="7898717" y="2173499"/>
            <a:ext cx="3477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/>
              <a:t>La temperatura es un parámetro que afecta las reacciones de los tipos de clorofila.</a:t>
            </a:r>
          </a:p>
        </p:txBody>
      </p:sp>
    </p:spTree>
    <p:extLst>
      <p:ext uri="{BB962C8B-B14F-4D97-AF65-F5344CB8AC3E}">
        <p14:creationId xmlns:p14="http://schemas.microsoft.com/office/powerpoint/2010/main" val="274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</p:cNvCxnSpPr>
          <p:nvPr/>
        </p:nvCxnSpPr>
        <p:spPr>
          <a:xfrm flipV="1">
            <a:off x="2171356" y="6295140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4181735" y="91377"/>
            <a:ext cx="4162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ZONA DE ESTUDIO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0FF1E3F-D6C5-93C1-EB82-55EFEDABE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5" y="1254883"/>
            <a:ext cx="8415569" cy="490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B86164B0-C6BE-A9CE-40FE-B7DF75D7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92" y="1494309"/>
            <a:ext cx="6114186" cy="442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D14622-3785-AB26-407B-6F59BDCFD3CC}"/>
              </a:ext>
            </a:extLst>
          </p:cNvPr>
          <p:cNvSpPr txBox="1"/>
          <p:nvPr/>
        </p:nvSpPr>
        <p:spPr>
          <a:xfrm>
            <a:off x="4707152" y="799263"/>
            <a:ext cx="3396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latin typeface="Franklin Gothic Book" panose="020B0503020102020204" pitchFamily="34" charset="0"/>
              </a:rPr>
              <a:t>Ciénaga Grande del Bajo Sinú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8149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4868409" y="4167870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4730411" y="5657881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1388889" y="3251476"/>
            <a:ext cx="982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esta basada al algoritmo </a:t>
            </a:r>
            <a:r>
              <a:rPr lang="es-CO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 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 </a:t>
            </a:r>
            <a:r>
              <a:rPr lang="es-CO" sz="1800" u="sng" dirty="0">
                <a:solidFill>
                  <a:srgbClr val="0C7DB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O'Reilly, 2000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; </a:t>
            </a:r>
            <a:r>
              <a:rPr lang="es-CO" sz="1800" u="sng" dirty="0">
                <a:solidFill>
                  <a:srgbClr val="FF6C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O'Reilly et al., 1998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)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408197" r="-151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508197" r="-151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81DF-8A03-D79E-A9C9-F06E6A010F97}"/>
              </a:ext>
            </a:extLst>
          </p:cNvPr>
          <p:cNvSpPr txBox="1"/>
          <p:nvPr/>
        </p:nvSpPr>
        <p:spPr>
          <a:xfrm>
            <a:off x="4255570" y="530557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F677B5-775E-8D21-B50E-5EDAB6F61719}"/>
              </a:ext>
            </a:extLst>
          </p:cNvPr>
          <p:cNvSpPr/>
          <p:nvPr/>
        </p:nvSpPr>
        <p:spPr>
          <a:xfrm>
            <a:off x="3246161" y="1343667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F8D60B-D302-4872-8431-D9A80A01E87B}"/>
              </a:ext>
            </a:extLst>
          </p:cNvPr>
          <p:cNvSpPr/>
          <p:nvPr/>
        </p:nvSpPr>
        <p:spPr>
          <a:xfrm>
            <a:off x="3276570" y="2445748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1554ED6-A039-397B-58FB-1631F3D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399902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15738EA-E1F7-18AA-F076-FC485890BDB8}"/>
              </a:ext>
            </a:extLst>
          </p:cNvPr>
          <p:cNvSpPr/>
          <p:nvPr/>
        </p:nvSpPr>
        <p:spPr>
          <a:xfrm>
            <a:off x="582706" y="4057771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E69D293-0B56-59BE-8B91-CB187F0FB66E}"/>
              </a:ext>
            </a:extLst>
          </p:cNvPr>
          <p:cNvSpPr/>
          <p:nvPr/>
        </p:nvSpPr>
        <p:spPr>
          <a:xfrm>
            <a:off x="1058967" y="6045312"/>
            <a:ext cx="2018818" cy="4270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F5CCB-030F-61FA-1B8B-90A6BF2002C6}"/>
              </a:ext>
            </a:extLst>
          </p:cNvPr>
          <p:cNvCxnSpPr>
            <a:stCxn id="25" idx="0"/>
          </p:cNvCxnSpPr>
          <p:nvPr/>
        </p:nvCxnSpPr>
        <p:spPr>
          <a:xfrm flipV="1">
            <a:off x="2068376" y="5582980"/>
            <a:ext cx="0" cy="462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0123" y="143119"/>
            <a:ext cx="618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FUENTES DE INFORMACIÓN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6E725D-8AAF-8292-0FEB-35031D2D77E4}"/>
              </a:ext>
            </a:extLst>
          </p:cNvPr>
          <p:cNvSpPr txBox="1"/>
          <p:nvPr/>
        </p:nvSpPr>
        <p:spPr>
          <a:xfrm>
            <a:off x="447931" y="2199418"/>
            <a:ext cx="5177673" cy="646331"/>
          </a:xfrm>
          <a:prstGeom prst="rect">
            <a:avLst/>
          </a:prstGeom>
          <a:noFill/>
          <a:ln w="28575">
            <a:solidFill>
              <a:srgbClr val="014898"/>
            </a:solidFill>
          </a:ln>
        </p:spPr>
        <p:txBody>
          <a:bodyPr wrap="square">
            <a:spAutoFit/>
          </a:bodyPr>
          <a:lstStyle/>
          <a:p>
            <a:r>
              <a:rPr lang="es-CO" dirty="0"/>
              <a:t>S2B_MSIL2A_</a:t>
            </a:r>
            <a:r>
              <a:rPr lang="es-CO" b="1" dirty="0"/>
              <a:t>20211207</a:t>
            </a:r>
            <a:r>
              <a:rPr lang="es-CO" dirty="0"/>
              <a:t>T153619_N0301_R068_T18PVR_20211207T194623.SAFE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F90D11-E3A2-2570-DC9C-1CD39DF8253E}"/>
              </a:ext>
            </a:extLst>
          </p:cNvPr>
          <p:cNvSpPr txBox="1"/>
          <p:nvPr/>
        </p:nvSpPr>
        <p:spPr>
          <a:xfrm>
            <a:off x="6712477" y="2231423"/>
            <a:ext cx="5004681" cy="646331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txBody>
          <a:bodyPr wrap="square">
            <a:spAutoFit/>
          </a:bodyPr>
          <a:lstStyle/>
          <a:p>
            <a:r>
              <a:rPr lang="es-CO" dirty="0"/>
              <a:t>LC08_L2SP_009054_</a:t>
            </a:r>
            <a:r>
              <a:rPr lang="es-CO" b="1" dirty="0"/>
              <a:t>20211213</a:t>
            </a:r>
            <a:r>
              <a:rPr lang="es-CO" dirty="0"/>
              <a:t>_20211222_02_T1_MTL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9C2E32-5D22-8524-3FF5-6F8B4D9A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29" y="295107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554E188-96CC-4B11-BB98-82FF70BD77B6}"/>
              </a:ext>
            </a:extLst>
          </p:cNvPr>
          <p:cNvSpPr/>
          <p:nvPr/>
        </p:nvSpPr>
        <p:spPr>
          <a:xfrm>
            <a:off x="4688541" y="3001119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803B99A-0230-0705-5375-96744DF55E49}"/>
              </a:ext>
            </a:extLst>
          </p:cNvPr>
          <p:cNvSpPr/>
          <p:nvPr/>
        </p:nvSpPr>
        <p:spPr>
          <a:xfrm>
            <a:off x="4711734" y="4680233"/>
            <a:ext cx="2751033" cy="6299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 2021/12/07</a:t>
            </a:r>
          </a:p>
        </p:txBody>
      </p:sp>
      <p:sp>
        <p:nvSpPr>
          <p:cNvPr id="21" name="Flecha: a la izquierda y arriba 20">
            <a:extLst>
              <a:ext uri="{FF2B5EF4-FFF2-40B4-BE49-F238E27FC236}">
                <a16:creationId xmlns:a16="http://schemas.microsoft.com/office/drawing/2014/main" id="{D9BB6F4A-CA7C-2E69-C4AC-D6781C1C07B7}"/>
              </a:ext>
            </a:extLst>
          </p:cNvPr>
          <p:cNvSpPr/>
          <p:nvPr/>
        </p:nvSpPr>
        <p:spPr>
          <a:xfrm rot="5400000">
            <a:off x="2910293" y="2545884"/>
            <a:ext cx="1382750" cy="1982480"/>
          </a:xfrm>
          <a:prstGeom prst="leftUpArrow">
            <a:avLst>
              <a:gd name="adj1" fmla="val 14622"/>
              <a:gd name="adj2" fmla="val 16475"/>
              <a:gd name="adj3" fmla="val 3083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: a la izquierda y arriba 23">
            <a:extLst>
              <a:ext uri="{FF2B5EF4-FFF2-40B4-BE49-F238E27FC236}">
                <a16:creationId xmlns:a16="http://schemas.microsoft.com/office/drawing/2014/main" id="{189F60AC-7AA7-9CFD-FB02-14A07EBEB588}"/>
              </a:ext>
            </a:extLst>
          </p:cNvPr>
          <p:cNvSpPr/>
          <p:nvPr/>
        </p:nvSpPr>
        <p:spPr>
          <a:xfrm>
            <a:off x="7647500" y="2951071"/>
            <a:ext cx="2216464" cy="1346001"/>
          </a:xfrm>
          <a:prstGeom prst="leftUpArrow">
            <a:avLst>
              <a:gd name="adj1" fmla="val 14622"/>
              <a:gd name="adj2" fmla="val 16475"/>
              <a:gd name="adj3" fmla="val 3083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Open Access Hub">
            <a:extLst>
              <a:ext uri="{FF2B5EF4-FFF2-40B4-BE49-F238E27FC236}">
                <a16:creationId xmlns:a16="http://schemas.microsoft.com/office/drawing/2014/main" id="{03F09850-0125-460B-176E-FCD15A27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23" y="1076533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A96FEE-1A44-B973-5383-3D412621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04" y="963442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8B321B6-0151-7431-FFC8-9C08013012E6}"/>
              </a:ext>
            </a:extLst>
          </p:cNvPr>
          <p:cNvSpPr/>
          <p:nvPr/>
        </p:nvSpPr>
        <p:spPr>
          <a:xfrm>
            <a:off x="197963" y="851004"/>
            <a:ext cx="5797484" cy="24476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07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897671" y="535232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523098" y="1558720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LINEAL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BE88097-84B4-F824-4639-FB1D0349F850}"/>
              </a:ext>
            </a:extLst>
          </p:cNvPr>
          <p:cNvSpPr txBox="1"/>
          <p:nvPr/>
        </p:nvSpPr>
        <p:spPr>
          <a:xfrm>
            <a:off x="4701161" y="2197778"/>
            <a:ext cx="2794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KNN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BDD756-6878-D645-0B6E-F48F19DFC6B2}"/>
              </a:ext>
            </a:extLst>
          </p:cNvPr>
          <p:cNvSpPr txBox="1"/>
          <p:nvPr/>
        </p:nvSpPr>
        <p:spPr>
          <a:xfrm>
            <a:off x="3563495" y="3492152"/>
            <a:ext cx="533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REDES NEURONALES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651B8C-48FD-B487-0D7E-2BBC60A0DD6B}"/>
              </a:ext>
            </a:extLst>
          </p:cNvPr>
          <p:cNvSpPr txBox="1"/>
          <p:nvPr/>
        </p:nvSpPr>
        <p:spPr>
          <a:xfrm>
            <a:off x="4715331" y="2836836"/>
            <a:ext cx="278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SVM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30F8E8-418E-31AA-F6F8-FAA3563DAFFF}"/>
              </a:ext>
            </a:extLst>
          </p:cNvPr>
          <p:cNvSpPr txBox="1"/>
          <p:nvPr/>
        </p:nvSpPr>
        <p:spPr>
          <a:xfrm>
            <a:off x="3300009" y="4144636"/>
            <a:ext cx="5610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REDES ENSAMBLADOS</a:t>
            </a:r>
          </a:p>
        </p:txBody>
      </p:sp>
    </p:spTree>
    <p:extLst>
      <p:ext uri="{BB962C8B-B14F-4D97-AF65-F5344CB8AC3E}">
        <p14:creationId xmlns:p14="http://schemas.microsoft.com/office/powerpoint/2010/main" val="329318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995058" y="732366"/>
            <a:ext cx="4771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  <a:latin typeface="Franklin Gothic Book" panose="020B0503020102020204" pitchFamily="34" charset="0"/>
              </a:rPr>
              <a:t>METODOS SUPERVISADOS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798548" y="2206012"/>
            <a:ext cx="3164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REGRESIÓN LINEAL</a:t>
            </a:r>
          </a:p>
        </p:txBody>
      </p:sp>
      <p:pic>
        <p:nvPicPr>
          <p:cNvPr id="1026" name="Picture 2" descr="Las Matemáticas del Machine Learning: Ejemplos de Regresión Lineal (II) y  Multilineal - Think Big Empresas">
            <a:extLst>
              <a:ext uri="{FF2B5EF4-FFF2-40B4-BE49-F238E27FC236}">
                <a16:creationId xmlns:a16="http://schemas.microsoft.com/office/drawing/2014/main" id="{EB412B40-A799-982B-156E-6CFD80648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45" y="2956043"/>
            <a:ext cx="4017945" cy="15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96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5C80DF-2638-2667-D80E-F682BF259389}"/>
              </a:ext>
            </a:extLst>
          </p:cNvPr>
          <p:cNvSpPr txBox="1"/>
          <p:nvPr/>
        </p:nvSpPr>
        <p:spPr>
          <a:xfrm>
            <a:off x="4813580" y="-775"/>
            <a:ext cx="308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SIN INTERCEPCIÓN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6821ED-7AFA-8D13-A8DB-E934C355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292" y="751819"/>
            <a:ext cx="7277731" cy="541066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2A1C517-BE5A-37C9-BA34-A55F2D763D23}"/>
              </a:ext>
            </a:extLst>
          </p:cNvPr>
          <p:cNvSpPr/>
          <p:nvPr/>
        </p:nvSpPr>
        <p:spPr>
          <a:xfrm>
            <a:off x="3421930" y="3553904"/>
            <a:ext cx="6476214" cy="160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6A6F3EC-E563-707A-530C-685E0F0D3CA4}"/>
              </a:ext>
            </a:extLst>
          </p:cNvPr>
          <p:cNvSpPr/>
          <p:nvPr/>
        </p:nvSpPr>
        <p:spPr>
          <a:xfrm>
            <a:off x="3421930" y="4265660"/>
            <a:ext cx="6476214" cy="5514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58F319-7A3F-4042-5F8E-B9BA10EB0F38}"/>
              </a:ext>
            </a:extLst>
          </p:cNvPr>
          <p:cNvSpPr txBox="1"/>
          <p:nvPr/>
        </p:nvSpPr>
        <p:spPr>
          <a:xfrm>
            <a:off x="331417" y="1626425"/>
            <a:ext cx="28337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R-squared           :      0.994</a:t>
            </a:r>
          </a:p>
          <a:p>
            <a:r>
              <a:rPr lang="en-US" sz="1600" b="1" dirty="0"/>
              <a:t>Adjusted R-squared  :      0.993</a:t>
            </a:r>
            <a:endParaRPr lang="es-CO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9309EE8-4961-EF2B-AC07-BA90D06277FF}"/>
                  </a:ext>
                </a:extLst>
              </p:cNvPr>
              <p:cNvSpPr txBox="1"/>
              <p:nvPr/>
            </p:nvSpPr>
            <p:spPr>
              <a:xfrm>
                <a:off x="1183405" y="3803042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𝒏𝑩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9309EE8-4961-EF2B-AC07-BA90D062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05" y="3803042"/>
                <a:ext cx="10911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C33F42E-1213-ED1B-B3F1-84FAAD73007E}"/>
                  </a:ext>
                </a:extLst>
              </p:cNvPr>
              <p:cNvSpPr txBox="1"/>
              <p:nvPr/>
            </p:nvSpPr>
            <p:spPr>
              <a:xfrm>
                <a:off x="1183405" y="3425188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C33F42E-1213-ED1B-B3F1-84FAAD730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05" y="3425188"/>
                <a:ext cx="10911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DD6EE1-0B46-4563-0269-C8DAF11B7540}"/>
                  </a:ext>
                </a:extLst>
              </p:cNvPr>
              <p:cNvSpPr txBox="1"/>
              <p:nvPr/>
            </p:nvSpPr>
            <p:spPr>
              <a:xfrm>
                <a:off x="1161369" y="4164587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DD6EE1-0B46-4563-0269-C8DAF11B7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69" y="4164587"/>
                <a:ext cx="1091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A6210E9-877E-6769-82D1-26C7350B42EC}"/>
                  </a:ext>
                </a:extLst>
              </p:cNvPr>
              <p:cNvSpPr txBox="1"/>
              <p:nvPr/>
            </p:nvSpPr>
            <p:spPr>
              <a:xfrm>
                <a:off x="1202704" y="4487836"/>
                <a:ext cx="1091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𝒑𝑩</m:t>
                      </m:r>
                      <m:r>
                        <a:rPr lang="es-CO" b="1" i="1" smtClean="0"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s-CO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CO" b="1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A6210E9-877E-6769-82D1-26C7350B4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704" y="4487836"/>
                <a:ext cx="1091152" cy="369332"/>
              </a:xfrm>
              <a:prstGeom prst="rect">
                <a:avLst/>
              </a:prstGeom>
              <a:blipFill>
                <a:blip r:embed="rId7"/>
                <a:stretch>
                  <a:fillRect l="-1117" b="-114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ángulo 14">
            <a:extLst>
              <a:ext uri="{FF2B5EF4-FFF2-40B4-BE49-F238E27FC236}">
                <a16:creationId xmlns:a16="http://schemas.microsoft.com/office/drawing/2014/main" id="{C13E1E83-18AF-DC86-B74E-290DBAB51655}"/>
              </a:ext>
            </a:extLst>
          </p:cNvPr>
          <p:cNvSpPr/>
          <p:nvPr/>
        </p:nvSpPr>
        <p:spPr>
          <a:xfrm>
            <a:off x="8651069" y="5684363"/>
            <a:ext cx="1548733" cy="27337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8DF5269-CF71-630D-4EF0-FB3AF1B61C18}"/>
              </a:ext>
            </a:extLst>
          </p:cNvPr>
          <p:cNvSpPr/>
          <p:nvPr/>
        </p:nvSpPr>
        <p:spPr>
          <a:xfrm>
            <a:off x="5674936" y="1143819"/>
            <a:ext cx="985101" cy="248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DE923CE-BDF5-86D9-8F86-9E054C3307D7}"/>
              </a:ext>
            </a:extLst>
          </p:cNvPr>
          <p:cNvSpPr/>
          <p:nvPr/>
        </p:nvSpPr>
        <p:spPr>
          <a:xfrm>
            <a:off x="1091329" y="3324693"/>
            <a:ext cx="1202527" cy="1746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4882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1346</Words>
  <Application>Microsoft Office PowerPoint</Application>
  <PresentationFormat>Panorámica</PresentationFormat>
  <Paragraphs>250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Franklin Gothic Book</vt:lpstr>
      <vt:lpstr>Georgia</vt:lpstr>
      <vt:lpstr>NexusSans</vt:lpstr>
      <vt:lpstr>NexusSerif</vt:lpstr>
      <vt:lpstr>Poppins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Acer</cp:lastModifiedBy>
  <cp:revision>28</cp:revision>
  <dcterms:created xsi:type="dcterms:W3CDTF">2022-04-21T04:03:47Z</dcterms:created>
  <dcterms:modified xsi:type="dcterms:W3CDTF">2022-12-08T21:11:49Z</dcterms:modified>
</cp:coreProperties>
</file>